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82" r:id="rId3"/>
    <p:sldId id="349" r:id="rId4"/>
    <p:sldId id="342" r:id="rId5"/>
    <p:sldId id="388" r:id="rId6"/>
    <p:sldId id="387" r:id="rId7"/>
    <p:sldId id="385" r:id="rId8"/>
    <p:sldId id="344" r:id="rId9"/>
    <p:sldId id="392" r:id="rId10"/>
    <p:sldId id="373" r:id="rId11"/>
    <p:sldId id="372" r:id="rId12"/>
    <p:sldId id="390" r:id="rId13"/>
    <p:sldId id="375" r:id="rId14"/>
    <p:sldId id="368" r:id="rId15"/>
    <p:sldId id="340" r:id="rId16"/>
    <p:sldId id="362" r:id="rId17"/>
    <p:sldId id="303" r:id="rId18"/>
    <p:sldId id="348" r:id="rId19"/>
    <p:sldId id="389" r:id="rId20"/>
    <p:sldId id="371" r:id="rId21"/>
    <p:sldId id="363" r:id="rId22"/>
    <p:sldId id="369" r:id="rId23"/>
    <p:sldId id="370" r:id="rId24"/>
    <p:sldId id="394" r:id="rId25"/>
    <p:sldId id="376" r:id="rId26"/>
    <p:sldId id="360" r:id="rId27"/>
    <p:sldId id="3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6" autoAdjust="0"/>
    <p:restoredTop sz="90162" autoAdjust="0"/>
  </p:normalViewPr>
  <p:slideViewPr>
    <p:cSldViewPr snapToGrid="0">
      <p:cViewPr varScale="1">
        <p:scale>
          <a:sx n="60" d="100"/>
          <a:sy n="60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81328124737396E-2"/>
          <c:y val="6.9625077224505449E-2"/>
          <c:w val="0.93172885997945909"/>
          <c:h val="0.897857412228807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8.6999999999999993</c:v>
                </c:pt>
                <c:pt idx="1">
                  <c:v>57.4</c:v>
                </c:pt>
                <c:pt idx="2">
                  <c:v>47.4</c:v>
                </c:pt>
                <c:pt idx="3">
                  <c:v>58</c:v>
                </c:pt>
                <c:pt idx="4">
                  <c:v>26.2</c:v>
                </c:pt>
                <c:pt idx="5">
                  <c:v>22.6</c:v>
                </c:pt>
                <c:pt idx="6">
                  <c:v>26.7</c:v>
                </c:pt>
                <c:pt idx="7">
                  <c:v>65.2</c:v>
                </c:pt>
                <c:pt idx="8">
                  <c:v>8.6</c:v>
                </c:pt>
                <c:pt idx="9">
                  <c:v>6.9</c:v>
                </c:pt>
                <c:pt idx="10">
                  <c:v>17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98</c:v>
                </c:pt>
                <c:pt idx="1">
                  <c:v>-85</c:v>
                </c:pt>
                <c:pt idx="2">
                  <c:v>-107</c:v>
                </c:pt>
                <c:pt idx="3">
                  <c:v>-76</c:v>
                </c:pt>
                <c:pt idx="4">
                  <c:v>62</c:v>
                </c:pt>
                <c:pt idx="5">
                  <c:v>101</c:v>
                </c:pt>
                <c:pt idx="6">
                  <c:v>1</c:v>
                </c:pt>
                <c:pt idx="7">
                  <c:v>-195</c:v>
                </c:pt>
                <c:pt idx="8">
                  <c:v>127</c:v>
                </c:pt>
                <c:pt idx="9">
                  <c:v>2</c:v>
                </c:pt>
                <c:pt idx="10">
                  <c:v>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93-4C58-8FEF-D3F4A3357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454448"/>
        <c:axId val="374453136"/>
      </c:scatterChart>
      <c:valAx>
        <c:axId val="37445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53136"/>
        <c:crosses val="autoZero"/>
        <c:crossBetween val="midCat"/>
      </c:valAx>
      <c:valAx>
        <c:axId val="37445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54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0-413E-9B89-F625A33B57EE}"/>
              </c:ext>
            </c:extLst>
          </c:dPt>
          <c:cat>
            <c:strRef>
              <c:f>Sheet1!$A$2:$A$5</c:f>
              <c:strCache>
                <c:ptCount val="2"/>
                <c:pt idx="0">
                  <c:v>U.S. Average</c:v>
                </c:pt>
                <c:pt idx="1">
                  <c:v>Washington State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11.4</c:v>
                </c:pt>
                <c:pt idx="1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0-413E-9B89-F625A33B5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U.S. Average</c:v>
                </c:pt>
                <c:pt idx="1">
                  <c:v>Washington State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AB0-413E-9B89-F625A33B5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U.S. Average</c:v>
                </c:pt>
                <c:pt idx="1">
                  <c:v>Washington State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AB0-413E-9B89-F625A33B5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639896"/>
        <c:axId val="535644160"/>
      </c:barChart>
      <c:catAx>
        <c:axId val="53563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44160"/>
        <c:crosses val="autoZero"/>
        <c:auto val="1"/>
        <c:lblAlgn val="ctr"/>
        <c:lblOffset val="100"/>
        <c:noMultiLvlLbl val="0"/>
      </c:catAx>
      <c:valAx>
        <c:axId val="5356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3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en-US" sz="2400" u="sng" baseline="0" dirty="0">
                <a:solidFill>
                  <a:srgbClr val="0070C0"/>
                </a:solidFill>
              </a:rPr>
              <a:t>State and Local Taxes as Percentage of Personal Income:</a:t>
            </a:r>
          </a:p>
          <a:p>
            <a:pPr>
              <a:defRPr baseline="0"/>
            </a:pPr>
            <a:r>
              <a:rPr lang="en-US" sz="2400" baseline="0" dirty="0" smtClean="0">
                <a:solidFill>
                  <a:srgbClr val="0070C0"/>
                </a:solidFill>
              </a:rPr>
              <a:t>(Washington </a:t>
            </a:r>
            <a:r>
              <a:rPr lang="en-US" sz="2400" baseline="0" dirty="0">
                <a:solidFill>
                  <a:srgbClr val="0070C0"/>
                </a:solidFill>
              </a:rPr>
              <a:t>State vs. National Average:  </a:t>
            </a:r>
            <a:r>
              <a:rPr lang="en-US" sz="2400" baseline="0" dirty="0" smtClean="0">
                <a:solidFill>
                  <a:srgbClr val="0070C0"/>
                </a:solidFill>
              </a:rPr>
              <a:t>1990-2016)</a:t>
            </a:r>
            <a:endParaRPr lang="en-US" sz="2400" baseline="0" dirty="0">
              <a:solidFill>
                <a:srgbClr val="0070C0"/>
              </a:solidFill>
            </a:endParaRPr>
          </a:p>
          <a:p>
            <a:pPr>
              <a:defRPr baseline="0"/>
            </a:pPr>
            <a:endParaRPr lang="en-US" sz="1500" baseline="0" dirty="0"/>
          </a:p>
        </c:rich>
      </c:tx>
      <c:layout>
        <c:manualLayout>
          <c:xMode val="edge"/>
          <c:yMode val="edge"/>
          <c:x val="0.18959748129403609"/>
          <c:y val="9.431837057903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27267210811083"/>
          <c:y val="0.13923949311174375"/>
          <c:w val="0.82869118771851513"/>
          <c:h val="0.713802975133197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'[Chart in Microsoft PowerPoint]Sheet1'!$A$9:$A$35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'[Chart in Microsoft PowerPoint]Sheet1'!$I$9:$I$35</c:f>
              <c:numCache>
                <c:formatCode>0.0%</c:formatCode>
                <c:ptCount val="27"/>
                <c:pt idx="0">
                  <c:v>7.0881226053639848E-2</c:v>
                </c:pt>
                <c:pt idx="1">
                  <c:v>8.05893316765776E-2</c:v>
                </c:pt>
                <c:pt idx="2">
                  <c:v>5.8849020627491824E-2</c:v>
                </c:pt>
                <c:pt idx="3">
                  <c:v>2.0152222798823716E-2</c:v>
                </c:pt>
                <c:pt idx="4">
                  <c:v>3.8814154742524219E-2</c:v>
                </c:pt>
                <c:pt idx="5">
                  <c:v>5.1821446895844045E-2</c:v>
                </c:pt>
                <c:pt idx="6">
                  <c:v>6.0182317019205345E-2</c:v>
                </c:pt>
                <c:pt idx="7">
                  <c:v>5.4383918154895343E-2</c:v>
                </c:pt>
                <c:pt idx="8">
                  <c:v>2.9543419874664252E-2</c:v>
                </c:pt>
                <c:pt idx="9">
                  <c:v>6.9695872556118392E-3</c:v>
                </c:pt>
                <c:pt idx="10">
                  <c:v>-4.2304951905949413E-2</c:v>
                </c:pt>
                <c:pt idx="11">
                  <c:v>-3.6206418200314366E-2</c:v>
                </c:pt>
                <c:pt idx="12">
                  <c:v>-2.9621080977110966E-2</c:v>
                </c:pt>
                <c:pt idx="13">
                  <c:v>-3.3316224161261662E-2</c:v>
                </c:pt>
                <c:pt idx="14">
                  <c:v>-3.6798694824617076E-2</c:v>
                </c:pt>
                <c:pt idx="15">
                  <c:v>-6.2245440056667267E-2</c:v>
                </c:pt>
                <c:pt idx="16">
                  <c:v>-3.6396489416623677E-2</c:v>
                </c:pt>
                <c:pt idx="17">
                  <c:v>-3.5915990116484234E-2</c:v>
                </c:pt>
                <c:pt idx="18">
                  <c:v>-5.8040896508616845E-2</c:v>
                </c:pt>
                <c:pt idx="19">
                  <c:v>-8.6777668952007836E-2</c:v>
                </c:pt>
                <c:pt idx="20">
                  <c:v>-9.8179087666604159E-2</c:v>
                </c:pt>
                <c:pt idx="21">
                  <c:v>-8.6418613239774719E-2</c:v>
                </c:pt>
                <c:pt idx="22">
                  <c:v>-8.0007601672367937E-2</c:v>
                </c:pt>
                <c:pt idx="23">
                  <c:v>-0.10021280711936545</c:v>
                </c:pt>
                <c:pt idx="24">
                  <c:v>-9.206200093940814E-2</c:v>
                </c:pt>
                <c:pt idx="25">
                  <c:v>-0.1003780718336483</c:v>
                </c:pt>
                <c:pt idx="26">
                  <c:v>-5.9200933216681281E-2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D-468A-AE78-E786966B2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199680"/>
        <c:axId val="190222720"/>
      </c:lineChart>
      <c:catAx>
        <c:axId val="1901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prstDash val="solid"/>
          </a:ln>
        </c:spPr>
        <c:crossAx val="190222720"/>
        <c:crosses val="autoZero"/>
        <c:auto val="1"/>
        <c:lblAlgn val="ctr"/>
        <c:lblOffset val="100"/>
        <c:noMultiLvlLbl val="0"/>
      </c:catAx>
      <c:valAx>
        <c:axId val="190222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Washington</a:t>
                </a:r>
                <a:r>
                  <a:rPr lang="en-US" sz="1600" baseline="0" dirty="0"/>
                  <a:t> State Relative to National Average (%)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9021436060973985E-2"/>
              <c:y val="0.1214995999542805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9019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0.8294</cdr:x>
      <cdr:y>0.87762</cdr:y>
    </cdr:from>
    <cdr:to>
      <cdr:x>0.99121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82452" y="4740440"/>
          <a:ext cx="1732848" cy="66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7030A0"/>
              </a:solidFill>
            </a:rPr>
            <a:t>RAINIER BEACH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0.85039</cdr:x>
      <cdr:y>0.52836</cdr:y>
    </cdr:from>
    <cdr:to>
      <cdr:x>0.96217</cdr:x>
      <cdr:y>0.63858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07279" y="2853938"/>
          <a:ext cx="1197082" cy="595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7030A0"/>
              </a:solidFill>
            </a:rPr>
            <a:t>FRANKLIN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0.78507</cdr:x>
      <cdr:y>0.63893</cdr:y>
    </cdr:from>
    <cdr:to>
      <cdr:x>0.91138</cdr:x>
      <cdr:y>0.76072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7727" y="3451158"/>
          <a:ext cx="1352623" cy="657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7030A0"/>
              </a:solidFill>
            </a:rPr>
            <a:t>CHIEF SEALTH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0.60551</cdr:x>
      <cdr:y>0.6918</cdr:y>
    </cdr:from>
    <cdr:to>
      <cdr:x>0.75682</cdr:x>
      <cdr:y>0.78644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4716" y="3736723"/>
          <a:ext cx="1620455" cy="511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7030A0"/>
              </a:solidFill>
            </a:rPr>
            <a:t>CLEVELAND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0.42332</cdr:x>
      <cdr:y>0.3112</cdr:y>
    </cdr:from>
    <cdr:to>
      <cdr:x>0.52348</cdr:x>
      <cdr:y>0.37836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51430" y="1608881"/>
          <a:ext cx="1053297" cy="347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RR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0.4034</cdr:x>
      <cdr:y>0.2014</cdr:y>
    </cdr:from>
    <cdr:to>
      <cdr:x>0.52553</cdr:x>
      <cdr:y>0.30215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0250" y="1087849"/>
          <a:ext cx="1307939" cy="544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7030A0"/>
              </a:solidFill>
            </a:rPr>
            <a:t>GARFIELD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0.22724</cdr:x>
      <cdr:y>0.06269</cdr:y>
    </cdr:from>
    <cdr:to>
      <cdr:x>0.35477</cdr:x>
      <cdr:y>0.13714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33577" y="338603"/>
          <a:ext cx="1365812" cy="402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00B050"/>
              </a:solidFill>
            </a:rPr>
            <a:t>INGRAHAM</a:t>
          </a:r>
          <a:endParaRPr lang="en-US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0.05971</cdr:x>
      <cdr:y>0.13209</cdr:y>
    </cdr:from>
    <cdr:to>
      <cdr:x>0.16671</cdr:x>
      <cdr:y>0.23143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9501" y="713485"/>
          <a:ext cx="1145892" cy="53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B050"/>
              </a:solidFill>
            </a:rPr>
            <a:t>BALLARD</a:t>
          </a:r>
          <a:endParaRPr lang="en-US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0.04687</cdr:x>
      <cdr:y>0.02357</cdr:y>
    </cdr:from>
    <cdr:to>
      <cdr:x>0.17896</cdr:x>
      <cdr:y>0.08284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01975" y="127321"/>
          <a:ext cx="1414570" cy="320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00B050"/>
              </a:solidFill>
            </a:rPr>
            <a:t>ROOSEVELT</a:t>
          </a:r>
          <a:endParaRPr lang="en-US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0.07879</cdr:x>
      <cdr:y>0.41194</cdr:y>
    </cdr:from>
    <cdr:to>
      <cdr:x>0.16685</cdr:x>
      <cdr:y>0.5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28554" y="2129741"/>
          <a:ext cx="925975" cy="455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0.18046</cdr:x>
      <cdr:y>0.4723</cdr:y>
    </cdr:from>
    <cdr:to>
      <cdr:x>0.35547</cdr:x>
      <cdr:y>0.57081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932603" y="2551096"/>
          <a:ext cx="1874306" cy="53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7030A0"/>
              </a:solidFill>
            </a:rPr>
            <a:t>WEST SEATTLE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0.1732</cdr:x>
      <cdr:y>0.44963</cdr:y>
    </cdr:from>
    <cdr:to>
      <cdr:x>0.33207</cdr:x>
      <cdr:y>0.55037</cdr:y>
    </cdr:to>
    <cdr:sp macro="" textlink="">
      <cdr:nvSpPr>
        <cdr:cNvPr id="14" name="Rounded Rectangle 13"/>
        <cdr:cNvSpPr/>
      </cdr:nvSpPr>
      <cdr:spPr>
        <a:xfrm xmlns:a="http://schemas.openxmlformats.org/drawingml/2006/main">
          <a:off x="1854842" y="2428638"/>
          <a:ext cx="1701479" cy="544183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0.02596</cdr:x>
      <cdr:y>0.25715</cdr:y>
    </cdr:from>
    <cdr:to>
      <cdr:x>0.14814</cdr:x>
      <cdr:y>0.56195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78003" y="1388962"/>
          <a:ext cx="1308476" cy="164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rgbClr val="00B050"/>
              </a:solidFill>
            </a:rPr>
            <a:t>CENTER SCHOOL</a:t>
          </a:r>
          <a:endParaRPr lang="en-US" sz="2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0.03036</cdr:x>
      <cdr:y>0.24429</cdr:y>
    </cdr:from>
    <cdr:to>
      <cdr:x>0.14814</cdr:x>
      <cdr:y>0.38143</cdr:y>
    </cdr:to>
    <cdr:sp macro="" textlink="">
      <cdr:nvSpPr>
        <cdr:cNvPr id="16" name="Rounded Rectangle 15"/>
        <cdr:cNvSpPr/>
      </cdr:nvSpPr>
      <cdr:spPr>
        <a:xfrm xmlns:a="http://schemas.openxmlformats.org/drawingml/2006/main">
          <a:off x="325155" y="1319515"/>
          <a:ext cx="1261325" cy="740780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0.8217</cdr:x>
      <cdr:y>0.85376</cdr:y>
    </cdr:from>
    <cdr:to>
      <cdr:x>0.99011</cdr:x>
      <cdr:y>0.94072</cdr:y>
    </cdr:to>
    <cdr:sp macro="" textlink="">
      <cdr:nvSpPr>
        <cdr:cNvPr id="18" name="Rounded Rectangle 17"/>
        <cdr:cNvSpPr/>
      </cdr:nvSpPr>
      <cdr:spPr>
        <a:xfrm xmlns:a="http://schemas.openxmlformats.org/drawingml/2006/main">
          <a:off x="8799935" y="4611563"/>
          <a:ext cx="1803577" cy="469723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0.0435</cdr:x>
      <cdr:y>1.85135E-7</cdr:y>
    </cdr:from>
    <cdr:to>
      <cdr:x>0.17968</cdr:x>
      <cdr:y>0.11357</cdr:y>
    </cdr:to>
    <cdr:sp macro="" textlink="">
      <cdr:nvSpPr>
        <cdr:cNvPr id="19" name="Rounded Rectangle 18"/>
        <cdr:cNvSpPr/>
      </cdr:nvSpPr>
      <cdr:spPr>
        <a:xfrm xmlns:a="http://schemas.openxmlformats.org/drawingml/2006/main">
          <a:off x="465880" y="1"/>
          <a:ext cx="1458410" cy="613458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0.24129</cdr:x>
      <cdr:y>0.31715</cdr:y>
    </cdr:from>
    <cdr:to>
      <cdr:x>0.3926</cdr:x>
      <cdr:y>0.41143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584049" y="1713054"/>
          <a:ext cx="1620455" cy="50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B050"/>
              </a:solidFill>
            </a:rPr>
            <a:t>NATHAN HALE</a:t>
          </a:r>
          <a:endParaRPr lang="en-US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0.23156</cdr:x>
      <cdr:y>0.3</cdr:y>
    </cdr:from>
    <cdr:to>
      <cdr:x>0.38719</cdr:x>
      <cdr:y>0.40286</cdr:y>
    </cdr:to>
    <cdr:sp macro="" textlink="">
      <cdr:nvSpPr>
        <cdr:cNvPr id="21" name="Rounded Rectangle 20"/>
        <cdr:cNvSpPr/>
      </cdr:nvSpPr>
      <cdr:spPr>
        <a:xfrm xmlns:a="http://schemas.openxmlformats.org/drawingml/2006/main">
          <a:off x="2479875" y="1620456"/>
          <a:ext cx="1666754" cy="555585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0.21535</cdr:x>
      <cdr:y>0.03</cdr:y>
    </cdr:from>
    <cdr:to>
      <cdr:x>0.36422</cdr:x>
      <cdr:y>0.16072</cdr:y>
    </cdr:to>
    <cdr:sp macro="" textlink="">
      <cdr:nvSpPr>
        <cdr:cNvPr id="22" name="Rounded Rectangle 21"/>
        <cdr:cNvSpPr/>
      </cdr:nvSpPr>
      <cdr:spPr>
        <a:xfrm xmlns:a="http://schemas.openxmlformats.org/drawingml/2006/main">
          <a:off x="2275751" y="162044"/>
          <a:ext cx="1573236" cy="706078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0.8314</cdr:x>
      <cdr:y>0.51429</cdr:y>
    </cdr:from>
    <cdr:to>
      <cdr:x>0.96758</cdr:x>
      <cdr:y>0.61501</cdr:y>
    </cdr:to>
    <cdr:sp macro="" textlink="">
      <cdr:nvSpPr>
        <cdr:cNvPr id="23" name="Rounded Rectangle 22"/>
        <cdr:cNvSpPr/>
      </cdr:nvSpPr>
      <cdr:spPr>
        <a:xfrm xmlns:a="http://schemas.openxmlformats.org/drawingml/2006/main">
          <a:off x="8903824" y="2777924"/>
          <a:ext cx="1458411" cy="544010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0.61308</cdr:x>
      <cdr:y>0.68144</cdr:y>
    </cdr:from>
    <cdr:to>
      <cdr:x>0.75682</cdr:x>
      <cdr:y>0.78215</cdr:y>
    </cdr:to>
    <cdr:sp macro="" textlink="">
      <cdr:nvSpPr>
        <cdr:cNvPr id="24" name="Rounded Rectangle 23"/>
        <cdr:cNvSpPr/>
      </cdr:nvSpPr>
      <cdr:spPr>
        <a:xfrm xmlns:a="http://schemas.openxmlformats.org/drawingml/2006/main">
          <a:off x="6565738" y="3680750"/>
          <a:ext cx="1539434" cy="544010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0.786</cdr:x>
      <cdr:y>0.63429</cdr:y>
    </cdr:from>
    <cdr:to>
      <cdr:x>0.91029</cdr:x>
      <cdr:y>0.76287</cdr:y>
    </cdr:to>
    <cdr:sp macro="" textlink="">
      <cdr:nvSpPr>
        <cdr:cNvPr id="25" name="Rounded Rectangle 24"/>
        <cdr:cNvSpPr/>
      </cdr:nvSpPr>
      <cdr:spPr>
        <a:xfrm xmlns:a="http://schemas.openxmlformats.org/drawingml/2006/main">
          <a:off x="8417689" y="3426106"/>
          <a:ext cx="1331088" cy="694481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0.06404</cdr:x>
      <cdr:y>0.12429</cdr:y>
    </cdr:from>
    <cdr:to>
      <cdr:x>0.15915</cdr:x>
      <cdr:y>0.22929</cdr:y>
    </cdr:to>
    <cdr:sp macro="" textlink="">
      <cdr:nvSpPr>
        <cdr:cNvPr id="26" name="Rounded Rectangle 25"/>
        <cdr:cNvSpPr/>
      </cdr:nvSpPr>
      <cdr:spPr>
        <a:xfrm xmlns:a="http://schemas.openxmlformats.org/drawingml/2006/main">
          <a:off x="685799" y="671332"/>
          <a:ext cx="1018572" cy="567159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0.40881</cdr:x>
      <cdr:y>0.17786</cdr:y>
    </cdr:from>
    <cdr:to>
      <cdr:x>0.52553</cdr:x>
      <cdr:y>0.29786</cdr:y>
    </cdr:to>
    <cdr:sp macro="" textlink="">
      <cdr:nvSpPr>
        <cdr:cNvPr id="27" name="Rounded Rectangle 26"/>
        <cdr:cNvSpPr/>
      </cdr:nvSpPr>
      <cdr:spPr>
        <a:xfrm xmlns:a="http://schemas.openxmlformats.org/drawingml/2006/main">
          <a:off x="4378123" y="960699"/>
          <a:ext cx="1250066" cy="648182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0.41912</cdr:x>
      <cdr:y>0.43182</cdr:y>
    </cdr:from>
    <cdr:to>
      <cdr:x>0.96858</cdr:x>
      <cdr:y>0.63826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1700" y="2369127"/>
          <a:ext cx="2847109" cy="1132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WASHINGTON RANK:</a:t>
          </a:r>
        </a:p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	50/50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0.07764</cdr:x>
      <cdr:y>0.31325</cdr:y>
    </cdr:from>
    <cdr:to>
      <cdr:x>0.21213</cdr:x>
      <cdr:y>0.39445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432" y="1297607"/>
          <a:ext cx="693683" cy="33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</a:rPr>
            <a:t>11.4</a:t>
          </a:r>
          <a:endParaRPr lang="en-US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0.29674</cdr:x>
      <cdr:y>0.04169</cdr:y>
    </cdr:from>
    <cdr:to>
      <cdr:x>0.45365</cdr:x>
      <cdr:y>0.13049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0532" y="172679"/>
          <a:ext cx="809297" cy="367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</a:rPr>
            <a:t>17.8</a:t>
          </a:r>
          <a:endParaRPr lang="en-US" sz="18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0.20739</cdr:x>
      <cdr:y>0.17517</cdr:y>
    </cdr:from>
    <cdr:to>
      <cdr:x>0.3196</cdr:x>
      <cdr:y>0.24966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652" y="604839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0.625</cdr:x>
      <cdr:y>0.77379</cdr:y>
    </cdr:from>
    <cdr:to>
      <cdr:x>0.76563</cdr:x>
      <cdr:y>0.83724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002" y="2671764"/>
          <a:ext cx="9429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0.63636</cdr:x>
      <cdr:y>0.76828</cdr:y>
    </cdr:from>
    <cdr:to>
      <cdr:x>0.75994</cdr:x>
      <cdr:y>0.82897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67202" y="2652714"/>
          <a:ext cx="828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0.00913</cdr:x>
      <cdr:y>0.94038</cdr:y>
    </cdr:from>
    <cdr:to>
      <cdr:x>0.98491</cdr:x>
      <cdr:y>0.98735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108" y="4957766"/>
          <a:ext cx="738896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 Washington</a:t>
          </a:r>
          <a:r>
            <a:rPr lang="en-US" sz="1100" baseline="0" dirty="0"/>
            <a:t> State Office of Financial Management 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0.11166</cdr:x>
      <cdr:y>0.46043</cdr:y>
    </cdr:from>
    <cdr:to>
      <cdr:x>0.95285</cdr:x>
      <cdr:y>0.46043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127342" y="2536541"/>
          <a:ext cx="849264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F8AE9-9110-47BF-BB52-97F5B2281E2E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28A86-6E59-4B73-85E8-A9FD2D43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28A86-6E59-4B73-85E8-A9FD2D431C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0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5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9E9-5B16-493B-ADAD-5F0797B069F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FB7DB-7AB9-40F1-8C2E-330B3C80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599" y="1733550"/>
            <a:ext cx="1221105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70C0"/>
                </a:solidFill>
              </a:rPr>
              <a:t>Economic Development in South Seattle</a:t>
            </a:r>
            <a:endParaRPr lang="en-US" sz="4800" b="1" u="sng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(John Stafford)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962275"/>
            <a:ext cx="69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Substantive Saturday Session – July 25,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63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Agenda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Problem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Framework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Policy Responses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038600" y="29622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475" y="1848532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RESOURCE REDISTRIBUTION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2837" y="1848532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STRATEGIC</a:t>
            </a:r>
          </a:p>
          <a:p>
            <a:pPr algn="ctr"/>
            <a:r>
              <a:rPr lang="en-US" b="1" dirty="0" smtClean="0"/>
              <a:t>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399" y="1842873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PROGRESSIVE POLICY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62558" y="1852224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ORGANIZATIONS: COMMUNITY COHESION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38188" y="1641693"/>
            <a:ext cx="1981200" cy="1190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76650" y="1628774"/>
            <a:ext cx="2466975" cy="119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05587" y="1628775"/>
            <a:ext cx="2533650" cy="119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553575" y="1628775"/>
            <a:ext cx="2085975" cy="1203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76651" y="387313"/>
            <a:ext cx="581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ECONOMIC DEVELOPMENT POLICY AREAS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7" idx="2"/>
          </p:cNvCxnSpPr>
          <p:nvPr/>
        </p:nvCxnSpPr>
        <p:spPr>
          <a:xfrm flipH="1">
            <a:off x="1653918" y="909341"/>
            <a:ext cx="5023328" cy="734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51273" y="326949"/>
            <a:ext cx="6251945" cy="582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5038726" y="909341"/>
            <a:ext cx="1638520" cy="71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1" idx="0"/>
          </p:cNvCxnSpPr>
          <p:nvPr/>
        </p:nvCxnSpPr>
        <p:spPr>
          <a:xfrm>
            <a:off x="6677246" y="909341"/>
            <a:ext cx="1195166" cy="719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0"/>
          </p:cNvCxnSpPr>
          <p:nvPr/>
        </p:nvCxnSpPr>
        <p:spPr>
          <a:xfrm>
            <a:off x="6677245" y="916631"/>
            <a:ext cx="3919318" cy="71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6178" y="5267324"/>
            <a:ext cx="23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STRUCTURAL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62558" y="5128824"/>
            <a:ext cx="186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INCREMENTAL IMPROVEMENTS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1025" y="4905375"/>
            <a:ext cx="2581275" cy="1057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53575" y="4905375"/>
            <a:ext cx="2085975" cy="1057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3224212" y="5209674"/>
            <a:ext cx="626745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9340" y="3168502"/>
            <a:ext cx="178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PROGRESSIVE TAX REFORM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3926" y="3168502"/>
            <a:ext cx="23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SOUND TRANSIT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399" y="3168502"/>
            <a:ext cx="260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AFFIRMATIVE 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53575" y="3168502"/>
            <a:ext cx="206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ETHIOPIAN COMMUNITY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Economic Development Objectives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009"/>
            <a:ext cx="10515600" cy="54119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Economic Security</a:t>
            </a:r>
          </a:p>
          <a:p>
            <a:pPr lvl="1"/>
            <a:r>
              <a:rPr lang="en-US" dirty="0" smtClean="0"/>
              <a:t>More Financial Stability, Less Homelessness, More Consumer Spending, Etc.</a:t>
            </a:r>
          </a:p>
          <a:p>
            <a:r>
              <a:rPr lang="en-US" dirty="0" smtClean="0"/>
              <a:t>More Jobs</a:t>
            </a:r>
          </a:p>
          <a:p>
            <a:r>
              <a:rPr lang="en-US" dirty="0" smtClean="0"/>
              <a:t>Greater Career Opportunity</a:t>
            </a:r>
          </a:p>
          <a:p>
            <a:pPr lvl="1"/>
            <a:r>
              <a:rPr lang="en-US" dirty="0" smtClean="0"/>
              <a:t>Education is Key</a:t>
            </a:r>
          </a:p>
          <a:p>
            <a:r>
              <a:rPr lang="en-US" dirty="0" smtClean="0"/>
              <a:t>Higher Wages</a:t>
            </a:r>
          </a:p>
          <a:p>
            <a:r>
              <a:rPr lang="en-US" dirty="0" smtClean="0"/>
              <a:t>More Community Cohesion</a:t>
            </a:r>
          </a:p>
          <a:p>
            <a:r>
              <a:rPr lang="en-US" dirty="0" smtClean="0"/>
              <a:t>More Family Stability</a:t>
            </a:r>
          </a:p>
          <a:p>
            <a:r>
              <a:rPr lang="en-US" dirty="0" smtClean="0"/>
              <a:t>Less Crime</a:t>
            </a:r>
          </a:p>
          <a:p>
            <a:r>
              <a:rPr lang="en-US" dirty="0" smtClean="0"/>
              <a:t>Greater Public Investment in Community</a:t>
            </a:r>
          </a:p>
          <a:p>
            <a:r>
              <a:rPr lang="en-US" dirty="0" smtClean="0"/>
              <a:t>More Business Location in Community</a:t>
            </a:r>
            <a:endParaRPr lang="en-US" b="1" dirty="0" smtClean="0"/>
          </a:p>
          <a:p>
            <a:r>
              <a:rPr lang="en-US" dirty="0" smtClean="0"/>
              <a:t>Note: Importance of Unified Strategy, Planning, and Integration of Different Levels of Government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18206" y="3200394"/>
            <a:ext cx="210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MULTIFACTED, SYMBIOTIC,</a:t>
            </a:r>
          </a:p>
          <a:p>
            <a:pPr algn="ctr"/>
            <a:r>
              <a:rPr lang="en-US" b="1" dirty="0" smtClean="0"/>
              <a:t>VIRTUOUS CIRCLE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265486" y="3140786"/>
            <a:ext cx="2206698" cy="10803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042742" y="3419743"/>
            <a:ext cx="12227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Agenda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Problem and Its Positioning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Framework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Policy Responses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705225" y="40005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346"/>
            <a:ext cx="10515600" cy="751599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Financially Redistributive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924910"/>
            <a:ext cx="5181600" cy="5833242"/>
          </a:xfrm>
        </p:spPr>
        <p:txBody>
          <a:bodyPr>
            <a:normAutofit fontScale="25000" lnSpcReduction="20000"/>
          </a:bodyPr>
          <a:lstStyle/>
          <a:p>
            <a:pPr marL="285750" indent="-285750"/>
            <a:r>
              <a:rPr lang="en-US" sz="7200" b="1" u="sng" dirty="0"/>
              <a:t>FEDERAL TAXATION</a:t>
            </a:r>
          </a:p>
          <a:p>
            <a:pPr marL="742950" lvl="1" indent="-285750"/>
            <a:r>
              <a:rPr lang="en-US" sz="7200" dirty="0"/>
              <a:t>MORE PROGRESSIVE</a:t>
            </a:r>
          </a:p>
          <a:p>
            <a:pPr marL="742950" lvl="1" indent="-285750"/>
            <a:r>
              <a:rPr lang="en-US" sz="7200" dirty="0"/>
              <a:t>EARNED INCOME TAX </a:t>
            </a:r>
            <a:r>
              <a:rPr lang="en-US" sz="7200" dirty="0" smtClean="0"/>
              <a:t>CREDIT</a:t>
            </a:r>
          </a:p>
          <a:p>
            <a:pPr marL="285750" indent="-285750"/>
            <a:r>
              <a:rPr lang="en-US" sz="7200" b="1" u="sng" dirty="0" smtClean="0"/>
              <a:t>STATE TAXATION</a:t>
            </a:r>
          </a:p>
          <a:p>
            <a:pPr marL="742950" lvl="1" indent="-285750"/>
            <a:r>
              <a:rPr lang="en-US" sz="7200" b="1" dirty="0" smtClean="0">
                <a:solidFill>
                  <a:srgbClr val="00B050"/>
                </a:solidFill>
              </a:rPr>
              <a:t>TRANSITION FROM MOST REGRESSIVE TAX SYSTEM IN COUNTRY TO MORE PROGRESSIVE SYSTEM</a:t>
            </a:r>
          </a:p>
          <a:p>
            <a:pPr marL="742950" lvl="1" indent="-285750"/>
            <a:r>
              <a:rPr lang="en-US" sz="7200" b="1" dirty="0" smtClean="0">
                <a:solidFill>
                  <a:srgbClr val="00B050"/>
                </a:solidFill>
              </a:rPr>
              <a:t>CHANGE CORPORATE TAX TO TAX ON PROFITS</a:t>
            </a:r>
          </a:p>
          <a:p>
            <a:pPr marL="285750" indent="-285750"/>
            <a:r>
              <a:rPr lang="en-US" sz="7200" b="1" u="sng" dirty="0" smtClean="0"/>
              <a:t>LOCAL TAXATION</a:t>
            </a:r>
          </a:p>
          <a:p>
            <a:pPr marL="742950" lvl="1" indent="-285750"/>
            <a:r>
              <a:rPr lang="en-US" sz="7200" dirty="0" smtClean="0"/>
              <a:t>TAXING LARGE CORPORATIONS FOR HOUSING</a:t>
            </a:r>
          </a:p>
          <a:p>
            <a:pPr marL="285750" indent="-285750"/>
            <a:r>
              <a:rPr lang="en-US" sz="7200" b="1" u="sng" dirty="0" smtClean="0"/>
              <a:t>EDUCATION</a:t>
            </a:r>
          </a:p>
          <a:p>
            <a:pPr marL="742950" lvl="1" indent="-285750"/>
            <a:r>
              <a:rPr lang="en-US" sz="7200" b="1" dirty="0" smtClean="0">
                <a:solidFill>
                  <a:srgbClr val="00B050"/>
                </a:solidFill>
              </a:rPr>
              <a:t>COMMUNITY </a:t>
            </a:r>
            <a:r>
              <a:rPr lang="en-US" sz="7200" b="1" dirty="0">
                <a:solidFill>
                  <a:srgbClr val="00B050"/>
                </a:solidFill>
              </a:rPr>
              <a:t>INVESTMENT </a:t>
            </a:r>
            <a:r>
              <a:rPr lang="en-US" sz="7200" b="1" dirty="0" smtClean="0">
                <a:solidFill>
                  <a:srgbClr val="00B050"/>
                </a:solidFill>
              </a:rPr>
              <a:t>SCHOOLS</a:t>
            </a:r>
          </a:p>
          <a:p>
            <a:pPr marL="742950" lvl="1" indent="-285750"/>
            <a:r>
              <a:rPr lang="en-US" sz="7200" b="1" dirty="0" smtClean="0">
                <a:solidFill>
                  <a:srgbClr val="00B050"/>
                </a:solidFill>
              </a:rPr>
              <a:t>2 YEARS FREE COLLEGE (SEATTLE PROMISE)</a:t>
            </a:r>
          </a:p>
          <a:p>
            <a:pPr marL="1200150" lvl="2" indent="-285750"/>
            <a:r>
              <a:rPr lang="en-US" sz="6800" b="1" dirty="0" smtClean="0">
                <a:solidFill>
                  <a:srgbClr val="00B050"/>
                </a:solidFill>
              </a:rPr>
              <a:t>BUT NEEDS-BASED</a:t>
            </a:r>
          </a:p>
          <a:p>
            <a:pPr marL="742950" lvl="1" indent="-285750"/>
            <a:r>
              <a:rPr lang="en-US" sz="7200" b="1" dirty="0" smtClean="0">
                <a:solidFill>
                  <a:srgbClr val="00B050"/>
                </a:solidFill>
              </a:rPr>
              <a:t>WASHINGTON COLLEGE GRANT</a:t>
            </a:r>
          </a:p>
          <a:p>
            <a:pPr marL="285750" indent="-285750"/>
            <a:r>
              <a:rPr lang="en-US" sz="7200" b="1" u="sng" dirty="0" smtClean="0"/>
              <a:t>WAGES</a:t>
            </a:r>
          </a:p>
          <a:p>
            <a:pPr marL="742950" lvl="1" indent="-285750"/>
            <a:r>
              <a:rPr lang="en-US" sz="6800" dirty="0" smtClean="0"/>
              <a:t>ONGOING INCREASES TO MINIMUM WAGE</a:t>
            </a:r>
            <a:endParaRPr lang="en-US" sz="6800" dirty="0"/>
          </a:p>
          <a:p>
            <a:pPr marL="285750" indent="-285750"/>
            <a:r>
              <a:rPr lang="en-US" sz="7200" b="1" u="sng" dirty="0" smtClean="0"/>
              <a:t>HEALTH CARE</a:t>
            </a:r>
          </a:p>
          <a:p>
            <a:pPr marL="742950" lvl="1" indent="-285750"/>
            <a:r>
              <a:rPr lang="en-US" sz="6800" dirty="0" smtClean="0"/>
              <a:t>UNIVERSAL </a:t>
            </a:r>
            <a:r>
              <a:rPr lang="en-US" sz="6800" dirty="0"/>
              <a:t>HEALTH CARE</a:t>
            </a:r>
          </a:p>
          <a:p>
            <a:pPr marL="285750" indent="-285750"/>
            <a:endParaRPr lang="en-US" sz="6800" dirty="0"/>
          </a:p>
          <a:p>
            <a:pPr marL="285750" indent="-285750"/>
            <a:endParaRPr lang="en-US" sz="7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924910"/>
            <a:ext cx="5534248" cy="5833242"/>
          </a:xfrm>
        </p:spPr>
        <p:txBody>
          <a:bodyPr>
            <a:normAutofit fontScale="25000" lnSpcReduction="20000"/>
          </a:bodyPr>
          <a:lstStyle/>
          <a:p>
            <a:pPr marL="285750" indent="-285750"/>
            <a:r>
              <a:rPr lang="en-US" sz="7200" b="1" u="sng" dirty="0"/>
              <a:t>SOCIAL SAFETY NET</a:t>
            </a:r>
          </a:p>
          <a:p>
            <a:pPr marL="742950" lvl="1" indent="-285750"/>
            <a:r>
              <a:rPr lang="en-US" sz="7200" dirty="0"/>
              <a:t>WELFARE (TANF)</a:t>
            </a:r>
          </a:p>
          <a:p>
            <a:pPr marL="742950" lvl="1" indent="-285750"/>
            <a:r>
              <a:rPr lang="en-US" sz="7200" dirty="0"/>
              <a:t>FOSTER CARE</a:t>
            </a:r>
          </a:p>
          <a:p>
            <a:pPr marL="742950" lvl="1" indent="-285750"/>
            <a:r>
              <a:rPr lang="en-US" sz="7200" b="1" dirty="0">
                <a:solidFill>
                  <a:srgbClr val="00B050"/>
                </a:solidFill>
              </a:rPr>
              <a:t>SUBSIDIZED DAY </a:t>
            </a:r>
            <a:r>
              <a:rPr lang="en-US" sz="7200" b="1" dirty="0" smtClean="0">
                <a:solidFill>
                  <a:srgbClr val="00B050"/>
                </a:solidFill>
              </a:rPr>
              <a:t>CARE</a:t>
            </a:r>
          </a:p>
          <a:p>
            <a:pPr marL="742950" lvl="1" indent="-285750"/>
            <a:r>
              <a:rPr lang="en-US" sz="7200" b="1" dirty="0" smtClean="0">
                <a:solidFill>
                  <a:srgbClr val="00B050"/>
                </a:solidFill>
              </a:rPr>
              <a:t>UNEMPLOYMENT BENEFITS </a:t>
            </a:r>
            <a:endParaRPr lang="en-US" sz="7200" b="1" dirty="0">
              <a:solidFill>
                <a:srgbClr val="00B050"/>
              </a:solidFill>
            </a:endParaRPr>
          </a:p>
          <a:p>
            <a:pPr marL="742950" lvl="1" indent="-285750"/>
            <a:r>
              <a:rPr lang="en-US" sz="7200" b="1" dirty="0">
                <a:solidFill>
                  <a:srgbClr val="00B050"/>
                </a:solidFill>
              </a:rPr>
              <a:t>JOB TRAINING </a:t>
            </a:r>
            <a:r>
              <a:rPr lang="en-US" sz="7200" b="1" dirty="0" smtClean="0">
                <a:solidFill>
                  <a:srgbClr val="00B050"/>
                </a:solidFill>
              </a:rPr>
              <a:t>AND JOB PLACEMENT PROGRAMS</a:t>
            </a:r>
            <a:endParaRPr lang="en-US" sz="7200" b="1" dirty="0">
              <a:solidFill>
                <a:srgbClr val="00B050"/>
              </a:solidFill>
            </a:endParaRPr>
          </a:p>
          <a:p>
            <a:pPr marL="742950" lvl="1" indent="-285750"/>
            <a:r>
              <a:rPr lang="en-US" sz="7200" dirty="0"/>
              <a:t>FREE SICK AND SAFE LEAVE</a:t>
            </a:r>
          </a:p>
          <a:p>
            <a:pPr marL="742950" lvl="1" indent="-285750"/>
            <a:r>
              <a:rPr lang="en-US" sz="7200" dirty="0"/>
              <a:t>BABY BONDS (COREY </a:t>
            </a:r>
            <a:r>
              <a:rPr lang="en-US" sz="7200" dirty="0" smtClean="0"/>
              <a:t>BOOKER)</a:t>
            </a:r>
            <a:endParaRPr lang="en-US" sz="7200" dirty="0"/>
          </a:p>
          <a:p>
            <a:pPr marL="742950" lvl="1" indent="-285750"/>
            <a:r>
              <a:rPr lang="en-US" sz="7200" dirty="0" smtClean="0"/>
              <a:t>UNDOCUMENTED </a:t>
            </a:r>
            <a:r>
              <a:rPr lang="en-US" sz="7200" dirty="0"/>
              <a:t>IMMIGRANT </a:t>
            </a:r>
            <a:r>
              <a:rPr lang="en-US" sz="7200" dirty="0" smtClean="0"/>
              <a:t>FUND</a:t>
            </a:r>
          </a:p>
          <a:p>
            <a:pPr marL="742950" lvl="1" indent="-285750"/>
            <a:r>
              <a:rPr lang="en-US" sz="7200" dirty="0" smtClean="0"/>
              <a:t>FORECLOSURE AND EVICTION RELIEF</a:t>
            </a:r>
          </a:p>
          <a:p>
            <a:pPr marL="285750" indent="-285750"/>
            <a:r>
              <a:rPr lang="en-US" sz="7200" b="1" u="sng" dirty="0" smtClean="0"/>
              <a:t>ZONING</a:t>
            </a:r>
            <a:endParaRPr lang="en-US" sz="7200" b="1" u="sng" dirty="0"/>
          </a:p>
          <a:p>
            <a:pPr marL="742950" lvl="1" indent="-285750"/>
            <a:r>
              <a:rPr lang="en-US" sz="7200" dirty="0"/>
              <a:t>ALLOWING INCREASED DENSITY IN SINGLE-FAMILY LOTS (E.G., ADUS AND DADUS</a:t>
            </a:r>
            <a:r>
              <a:rPr lang="en-US" sz="7200" dirty="0" smtClean="0"/>
              <a:t>)</a:t>
            </a:r>
          </a:p>
          <a:p>
            <a:pPr marL="742950" lvl="1" indent="-285750"/>
            <a:r>
              <a:rPr lang="en-US" sz="7200" dirty="0" smtClean="0"/>
              <a:t>HALA – REQUIRING DEVELOPERS TO SET ASIDE AFFORDABLE HOUSING UNITS</a:t>
            </a:r>
            <a:endParaRPr lang="en-US" sz="7200" dirty="0"/>
          </a:p>
          <a:p>
            <a:pPr marL="742950" lvl="1" indent="-285750"/>
            <a:r>
              <a:rPr lang="en-US" sz="7200" dirty="0"/>
              <a:t>ELIMINTATING SINGLE FAMILY </a:t>
            </a:r>
            <a:r>
              <a:rPr lang="en-US" sz="7200" dirty="0" smtClean="0"/>
              <a:t>ZONING</a:t>
            </a:r>
          </a:p>
          <a:p>
            <a:pPr marL="285750" indent="-285750"/>
            <a:r>
              <a:rPr lang="en-US" sz="7200" b="1" u="sng" dirty="0" smtClean="0"/>
              <a:t>HOUSING</a:t>
            </a:r>
            <a:endParaRPr lang="en-US" sz="7200" b="1" u="sng" dirty="0"/>
          </a:p>
          <a:p>
            <a:pPr marL="742950" lvl="1" indent="-285750"/>
            <a:r>
              <a:rPr lang="en-US" sz="7200" dirty="0"/>
              <a:t>PUBLIC INVESTMENT IN AFFORDABLE HOUSING</a:t>
            </a:r>
          </a:p>
          <a:p>
            <a:pPr marL="742950" lvl="1" indent="-285750"/>
            <a:r>
              <a:rPr lang="en-US" sz="7200" dirty="0"/>
              <a:t>PUBLIC INVESTMENT IN </a:t>
            </a:r>
            <a:r>
              <a:rPr lang="en-US" sz="7200" dirty="0" smtClean="0"/>
              <a:t>HOMELESSNESS</a:t>
            </a:r>
          </a:p>
          <a:p>
            <a:pPr marL="285750" indent="-285750"/>
            <a:r>
              <a:rPr lang="en-US" sz="7200" b="1" u="sng" dirty="0"/>
              <a:t>RENT CONTROL</a:t>
            </a:r>
          </a:p>
          <a:p>
            <a:pPr marL="742950" lvl="1" indent="-285750"/>
            <a:r>
              <a:rPr lang="en-US" sz="7200" dirty="0"/>
              <a:t>OREGON </a:t>
            </a:r>
            <a:r>
              <a:rPr lang="en-US" sz="7200" dirty="0" smtClean="0"/>
              <a:t>MODEL</a:t>
            </a:r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7" y="154299"/>
            <a:ext cx="11840901" cy="5590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Seattle High Schools: Free and Reduced Lunch Versus SAT </a:t>
            </a:r>
            <a:endParaRPr lang="en-US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352352"/>
              </p:ext>
            </p:extLst>
          </p:nvPr>
        </p:nvGraphicFramePr>
        <p:xfrm>
          <a:off x="914399" y="844952"/>
          <a:ext cx="10567687" cy="540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3160" y="6193393"/>
            <a:ext cx="591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 OF STUDENTS ON FREE AND REDUCED LUNCHES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5114" y="1620456"/>
            <a:ext cx="11551534" cy="3391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95250" y="2622351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SAT SCORES: SCHOOL VS. STATE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5" y="6562725"/>
            <a:ext cx="792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Sources: Seattle Public Schools Website; </a:t>
            </a:r>
            <a:r>
              <a:rPr lang="en-US" sz="1600" dirty="0" err="1" smtClean="0"/>
              <a:t>GreatSchools.Org</a:t>
            </a:r>
            <a:r>
              <a:rPr lang="en-US" sz="1600" dirty="0" smtClean="0"/>
              <a:t>; Note: State Average SAT = 1067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31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50"/>
            <a:ext cx="10515600" cy="3415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My Proposal: Community Investment Schools</a:t>
            </a:r>
            <a:br>
              <a:rPr lang="en-US" b="1" u="sng" dirty="0">
                <a:solidFill>
                  <a:srgbClr val="0070C0"/>
                </a:solidFill>
              </a:rPr>
            </a:b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5" y="893980"/>
            <a:ext cx="11235558" cy="56592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2 Tiers of Schools Within School Districts: “Normal” and “Community Investment”</a:t>
            </a:r>
          </a:p>
          <a:p>
            <a:pPr lvl="1"/>
            <a:r>
              <a:rPr lang="en-US" dirty="0" smtClean="0"/>
              <a:t>“Community Investment” Status Triggered by Statistical Thresholds</a:t>
            </a:r>
          </a:p>
          <a:p>
            <a:pPr lvl="2"/>
            <a:r>
              <a:rPr lang="en-US" dirty="0" smtClean="0"/>
              <a:t>e.g. High Percent Free and Reduced Lunch Students, Etc.</a:t>
            </a:r>
          </a:p>
          <a:p>
            <a:pPr lvl="1"/>
            <a:r>
              <a:rPr lang="en-US" dirty="0" smtClean="0"/>
              <a:t>“Community Investment” Schools Receive </a:t>
            </a:r>
            <a:r>
              <a:rPr lang="en-US" b="1" u="sng" dirty="0" smtClean="0"/>
              <a:t>Significantly Higher Per Pupil Investment</a:t>
            </a:r>
            <a:r>
              <a:rPr lang="en-US" b="1" dirty="0" smtClean="0"/>
              <a:t> </a:t>
            </a:r>
            <a:r>
              <a:rPr lang="en-US" dirty="0" smtClean="0"/>
              <a:t>than “Normal” Schools</a:t>
            </a:r>
          </a:p>
          <a:p>
            <a:pPr lvl="2"/>
            <a:r>
              <a:rPr lang="en-US" sz="2400" dirty="0" smtClean="0"/>
              <a:t>20% Premium Pay (Teachers, Administrators)</a:t>
            </a:r>
          </a:p>
          <a:p>
            <a:pPr lvl="2"/>
            <a:r>
              <a:rPr lang="en-US" sz="2400" dirty="0" smtClean="0"/>
              <a:t>Lower Class Sizes</a:t>
            </a:r>
          </a:p>
          <a:p>
            <a:pPr lvl="2"/>
            <a:r>
              <a:rPr lang="en-US" sz="2400" dirty="0" smtClean="0"/>
              <a:t>Increased Wraparound Services (e.g., Counsellors)</a:t>
            </a:r>
          </a:p>
          <a:p>
            <a:pPr lvl="2"/>
            <a:r>
              <a:rPr lang="en-US" sz="2400" dirty="0" smtClean="0"/>
              <a:t>Advanced Placement and International Baccalaureate Programs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443951" y="4321788"/>
            <a:ext cx="484632" cy="999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725" y="5472462"/>
            <a:ext cx="1001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MAKES THE STATEMENT: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HUGE DIFFERENCES IN SCHOOLS BASED ON SOCIO-ECONOMIC DIFFERENCES WILL NOT BE TOLERATED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5724" y="5315054"/>
            <a:ext cx="10016359" cy="1080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74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Washington State: Tax Policy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7035" y="1152528"/>
            <a:ext cx="5985165" cy="770866"/>
          </a:xfrm>
        </p:spPr>
        <p:txBody>
          <a:bodyPr>
            <a:noAutofit/>
          </a:bodyPr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REGRESSIVITY</a:t>
            </a:r>
            <a:r>
              <a:rPr lang="en-US" sz="2000" u="sng" dirty="0">
                <a:solidFill>
                  <a:srgbClr val="0070C0"/>
                </a:solidFill>
              </a:rPr>
              <a:t> </a:t>
            </a:r>
            <a:r>
              <a:rPr lang="en-US" sz="2000" u="sng" dirty="0" smtClean="0">
                <a:solidFill>
                  <a:srgbClr val="0070C0"/>
                </a:solidFill>
              </a:rPr>
              <a:t>(PERCENT OF INCOME PAID IN STATE AND LOCAL TAXES BY LOWEST 20%-EARNERS)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9639122"/>
              </p:ext>
            </p:extLst>
          </p:nvPr>
        </p:nvGraphicFramePr>
        <p:xfrm>
          <a:off x="839788" y="2047298"/>
          <a:ext cx="5157787" cy="414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52527"/>
            <a:ext cx="5183188" cy="455556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70C0"/>
                </a:solidFill>
              </a:rPr>
              <a:t>IMPACT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47298"/>
            <a:ext cx="5504794" cy="4142365"/>
          </a:xfrm>
        </p:spPr>
        <p:txBody>
          <a:bodyPr/>
          <a:lstStyle/>
          <a:p>
            <a:r>
              <a:rPr lang="en-US" dirty="0" smtClean="0"/>
              <a:t>Minimum Wage Earner ($15/Hour) In South Seattle Pays in Tax: </a:t>
            </a:r>
          </a:p>
          <a:p>
            <a:pPr lvl="1"/>
            <a:r>
              <a:rPr lang="en-US" dirty="0" smtClean="0"/>
              <a:t>At 17.8% = $5,340</a:t>
            </a:r>
          </a:p>
          <a:p>
            <a:pPr lvl="1"/>
            <a:r>
              <a:rPr lang="en-US" dirty="0" smtClean="0"/>
              <a:t>At 11.2% = $3,360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Difference = $2,000/Year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035" y="6546273"/>
            <a:ext cx="1176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Washington State Office of Financial Management; Institute for Tax and Economic Policy, 2018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0" y="3720662"/>
            <a:ext cx="2564524" cy="9774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14192" y="263047"/>
          <a:ext cx="10095978" cy="550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3550" y="6033697"/>
            <a:ext cx="898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b="1" dirty="0" smtClean="0">
                <a:solidFill>
                  <a:srgbClr val="0070C0"/>
                </a:solidFill>
              </a:rPr>
              <a:t>From </a:t>
            </a:r>
            <a:r>
              <a:rPr lang="en-US" sz="2400" b="1" dirty="0">
                <a:solidFill>
                  <a:srgbClr val="0070C0"/>
                </a:solidFill>
              </a:rPr>
              <a:t>1995 to </a:t>
            </a:r>
            <a:r>
              <a:rPr lang="en-US" sz="2400" b="1" dirty="0" smtClean="0">
                <a:solidFill>
                  <a:srgbClr val="0070C0"/>
                </a:solidFill>
              </a:rPr>
              <a:t>2016:  </a:t>
            </a:r>
            <a:r>
              <a:rPr lang="en-US" sz="2400" b="1" dirty="0">
                <a:solidFill>
                  <a:srgbClr val="0070C0"/>
                </a:solidFill>
              </a:rPr>
              <a:t>Washington Dropped from 11</a:t>
            </a:r>
            <a:r>
              <a:rPr lang="en-US" sz="2400" b="1" baseline="30000" dirty="0">
                <a:solidFill>
                  <a:srgbClr val="0070C0"/>
                </a:solidFill>
              </a:rPr>
              <a:t>th</a:t>
            </a:r>
            <a:r>
              <a:rPr lang="en-US" sz="2400" b="1" dirty="0">
                <a:solidFill>
                  <a:srgbClr val="0070C0"/>
                </a:solidFill>
              </a:rPr>
              <a:t> to </a:t>
            </a:r>
            <a:r>
              <a:rPr lang="en-US" sz="2400" b="1" dirty="0" smtClean="0">
                <a:solidFill>
                  <a:srgbClr val="0070C0"/>
                </a:solidFill>
              </a:rPr>
              <a:t>30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98092" y="6068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76500" y="5975860"/>
            <a:ext cx="7829550" cy="5773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State Legislature 2021: Revenue Proposal</a:t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(FRANK CHOPP PROPOSAL)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New Progressive Taxes</a:t>
            </a:r>
          </a:p>
          <a:p>
            <a:pPr lvl="1"/>
            <a:r>
              <a:rPr lang="en-US" dirty="0" smtClean="0"/>
              <a:t>Capital Gains Tax</a:t>
            </a:r>
            <a:endParaRPr lang="en-US" dirty="0"/>
          </a:p>
          <a:p>
            <a:pPr lvl="1"/>
            <a:r>
              <a:rPr lang="en-US" dirty="0" smtClean="0"/>
              <a:t>Payroll Tax</a:t>
            </a:r>
          </a:p>
          <a:p>
            <a:pPr lvl="1"/>
            <a:r>
              <a:rPr lang="en-US" dirty="0" smtClean="0"/>
              <a:t>Tax on High Income Earners</a:t>
            </a:r>
          </a:p>
          <a:p>
            <a:r>
              <a:rPr lang="en-US" dirty="0" smtClean="0"/>
              <a:t>Deals with Three Problems</a:t>
            </a:r>
          </a:p>
          <a:p>
            <a:pPr lvl="1"/>
            <a:r>
              <a:rPr lang="en-US" dirty="0" smtClean="0"/>
              <a:t>More Taxation to Restore Safety Net</a:t>
            </a:r>
          </a:p>
          <a:p>
            <a:pPr lvl="1"/>
            <a:r>
              <a:rPr lang="en-US" dirty="0" smtClean="0"/>
              <a:t>Deal with Budget Deficit Without Having to Resort to Austerity</a:t>
            </a:r>
          </a:p>
          <a:p>
            <a:pPr lvl="1"/>
            <a:r>
              <a:rPr lang="en-US" dirty="0" smtClean="0"/>
              <a:t>Address </a:t>
            </a:r>
            <a:r>
              <a:rPr lang="en-US" dirty="0" err="1" smtClean="0"/>
              <a:t>Regressivity</a:t>
            </a:r>
            <a:r>
              <a:rPr lang="en-US" dirty="0" smtClean="0"/>
              <a:t> Problem With Tax Code</a:t>
            </a:r>
          </a:p>
          <a:p>
            <a:r>
              <a:rPr lang="en-US" dirty="0" smtClean="0"/>
              <a:t>Total Value = $2BB/Year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8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584790"/>
            <a:ext cx="11887200" cy="6379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</a:rPr>
              <a:t>Bold </a:t>
            </a:r>
            <a:r>
              <a:rPr lang="en-US" sz="4000" b="1" u="sng" dirty="0">
                <a:solidFill>
                  <a:srgbClr val="FF0000"/>
                </a:solidFill>
              </a:rPr>
              <a:t>Structural Change; Not Just Incremental Reform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25975" y="1847850"/>
            <a:ext cx="4213184" cy="4329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solidFill>
                  <a:srgbClr val="0070C0"/>
                </a:solidFill>
              </a:rPr>
              <a:t>We Face 5 Crises</a:t>
            </a:r>
          </a:p>
          <a:p>
            <a:pPr marL="0" indent="0" algn="ctr">
              <a:buNone/>
            </a:pPr>
            <a:endParaRPr lang="en-US" sz="3200" b="1" u="sng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/>
              <a:t>Public </a:t>
            </a:r>
            <a:r>
              <a:rPr lang="en-US" dirty="0"/>
              <a:t>Health (Pandemic)</a:t>
            </a:r>
          </a:p>
          <a:p>
            <a:pPr algn="ctr"/>
            <a:r>
              <a:rPr lang="en-US" dirty="0"/>
              <a:t>Economic </a:t>
            </a:r>
            <a:r>
              <a:rPr lang="en-US" dirty="0" smtClean="0"/>
              <a:t>Recession</a:t>
            </a:r>
            <a:endParaRPr lang="en-US" dirty="0"/>
          </a:p>
          <a:p>
            <a:pPr algn="ctr"/>
            <a:r>
              <a:rPr lang="en-US" dirty="0"/>
              <a:t>Budget Crisis in Olympia</a:t>
            </a:r>
          </a:p>
          <a:p>
            <a:pPr algn="ctr"/>
            <a:r>
              <a:rPr lang="en-US" dirty="0" smtClean="0"/>
              <a:t>Climate Change</a:t>
            </a:r>
          </a:p>
          <a:p>
            <a:pPr algn="ctr"/>
            <a:r>
              <a:rPr lang="en-US" dirty="0" smtClean="0"/>
              <a:t>Racial Justice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05575" y="1847850"/>
            <a:ext cx="5172075" cy="465772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u="sng" dirty="0" smtClean="0">
                <a:solidFill>
                  <a:srgbClr val="0070C0"/>
                </a:solidFill>
              </a:rPr>
              <a:t>Campaign Priorities</a:t>
            </a:r>
          </a:p>
          <a:p>
            <a:pPr marL="457200" lvl="1" indent="0" algn="ctr">
              <a:buNone/>
            </a:pPr>
            <a:endParaRPr lang="en-US" sz="3200" b="1" u="sng" dirty="0" smtClean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Avoid Austerity Approach to Balancing State Budget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New Source of Progressive Revenue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Address Climate </a:t>
            </a:r>
            <a:r>
              <a:rPr lang="en-US" b="1" dirty="0" smtClean="0">
                <a:solidFill>
                  <a:srgbClr val="00B050"/>
                </a:solidFill>
              </a:rPr>
              <a:t>Change: High </a:t>
            </a:r>
            <a:r>
              <a:rPr lang="en-US" b="1" dirty="0">
                <a:solidFill>
                  <a:srgbClr val="00B050"/>
                </a:solidFill>
              </a:rPr>
              <a:t>Impact/Low Cost </a:t>
            </a:r>
            <a:r>
              <a:rPr lang="en-US" b="1" dirty="0" smtClean="0">
                <a:solidFill>
                  <a:srgbClr val="00B050"/>
                </a:solidFill>
              </a:rPr>
              <a:t>Programs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Address the Challenge of Racial Justice: Focus on Societal Equity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335333" y="3533775"/>
            <a:ext cx="13702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7701" y="1504950"/>
            <a:ext cx="4687632" cy="5143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05600" y="1504950"/>
            <a:ext cx="5057775" cy="5143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5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Strategic Investment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8316"/>
            <a:ext cx="5169195" cy="5188689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b="1" dirty="0" smtClean="0">
                <a:solidFill>
                  <a:srgbClr val="00B050"/>
                </a:solidFill>
              </a:rPr>
              <a:t>Transportation Infrastructure Investment</a:t>
            </a:r>
          </a:p>
          <a:p>
            <a:pPr marL="1200150" lvl="2" indent="-285750"/>
            <a:r>
              <a:rPr lang="en-US" b="1" dirty="0" smtClean="0">
                <a:solidFill>
                  <a:srgbClr val="00B050"/>
                </a:solidFill>
              </a:rPr>
              <a:t>E.G., I-405 and SR 167 Infrastructure</a:t>
            </a:r>
          </a:p>
          <a:p>
            <a:pPr marL="285750" indent="-285750"/>
            <a:r>
              <a:rPr lang="en-US" b="1" dirty="0" smtClean="0">
                <a:solidFill>
                  <a:srgbClr val="00B050"/>
                </a:solidFill>
              </a:rPr>
              <a:t>Parks, Libraries, Community Centers, Arts Facilities, etc.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00B050"/>
                </a:solidFill>
              </a:rPr>
              <a:t>Sound Transit</a:t>
            </a:r>
          </a:p>
          <a:p>
            <a:pPr marL="285750" indent="-285750"/>
            <a:r>
              <a:rPr lang="en-US" b="1" dirty="0" smtClean="0">
                <a:solidFill>
                  <a:srgbClr val="00B050"/>
                </a:solidFill>
              </a:rPr>
              <a:t>Internet as a Public Utility</a:t>
            </a:r>
          </a:p>
          <a:p>
            <a:pPr marL="285750" indent="-285750"/>
            <a:r>
              <a:rPr lang="en-US" b="1" dirty="0" smtClean="0">
                <a:solidFill>
                  <a:srgbClr val="00B050"/>
                </a:solidFill>
              </a:rPr>
              <a:t>Green New Deal Programs</a:t>
            </a:r>
          </a:p>
          <a:p>
            <a:pPr marL="742950" lvl="1" indent="-285750"/>
            <a:r>
              <a:rPr lang="en-US" b="1" dirty="0" smtClean="0">
                <a:solidFill>
                  <a:srgbClr val="00B050"/>
                </a:solidFill>
              </a:rPr>
              <a:t>E.G., Clean Energy Retrofits</a:t>
            </a:r>
            <a:endParaRPr lang="en-US" dirty="0" smtClean="0"/>
          </a:p>
          <a:p>
            <a:pPr marL="285750" indent="-285750"/>
            <a:r>
              <a:rPr lang="en-US" dirty="0" smtClean="0"/>
              <a:t>Summer Jobs Programs</a:t>
            </a:r>
          </a:p>
          <a:p>
            <a:pPr marL="285750" indent="-285750"/>
            <a:r>
              <a:rPr lang="en-US" dirty="0" smtClean="0"/>
              <a:t>Corporate Investment Programs</a:t>
            </a:r>
          </a:p>
          <a:p>
            <a:pPr marL="285750" indent="-285750"/>
            <a:r>
              <a:rPr lang="en-US" b="1" dirty="0" smtClean="0">
                <a:solidFill>
                  <a:srgbClr val="00B050"/>
                </a:solidFill>
              </a:rPr>
              <a:t>Myriad Government Loan and Grant Programs – Access to Startup Capital</a:t>
            </a:r>
          </a:p>
          <a:p>
            <a:pPr marL="742950" lvl="1" indent="-285750"/>
            <a:r>
              <a:rPr lang="en-US" dirty="0" smtClean="0"/>
              <a:t>IDAs, IDBs, State Loan Guarantees, Federal Small Business Administration Loans, Federal Reserve Community and Reinvestment Act, Housing and Urban Development Grants, Microloans</a:t>
            </a:r>
          </a:p>
          <a:p>
            <a:pPr marL="742950" lvl="1" indent="-285750"/>
            <a:r>
              <a:rPr lang="en-US" dirty="0" smtClean="0"/>
              <a:t>Manage/Eliminate Predatory Lending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619" y="1148316"/>
            <a:ext cx="5208181" cy="502864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Opportunity </a:t>
            </a:r>
            <a:r>
              <a:rPr lang="en-US" b="1" dirty="0">
                <a:solidFill>
                  <a:srgbClr val="00B050"/>
                </a:solidFill>
              </a:rPr>
              <a:t>Zones (</a:t>
            </a:r>
            <a:r>
              <a:rPr lang="en-US" b="1" dirty="0" smtClean="0">
                <a:solidFill>
                  <a:srgbClr val="00B050"/>
                </a:solidFill>
              </a:rPr>
              <a:t>OZs): Economically-distressed </a:t>
            </a:r>
            <a:r>
              <a:rPr lang="en-US" b="1" dirty="0">
                <a:solidFill>
                  <a:srgbClr val="00B050"/>
                </a:solidFill>
              </a:rPr>
              <a:t>communities </a:t>
            </a:r>
            <a:r>
              <a:rPr lang="en-US" b="1" dirty="0" smtClean="0">
                <a:solidFill>
                  <a:srgbClr val="00B050"/>
                </a:solidFill>
              </a:rPr>
              <a:t>where investments are eligible </a:t>
            </a:r>
            <a:r>
              <a:rPr lang="en-US" b="1" dirty="0">
                <a:solidFill>
                  <a:srgbClr val="00B050"/>
                </a:solidFill>
              </a:rPr>
              <a:t>for preferential tax </a:t>
            </a:r>
            <a:r>
              <a:rPr lang="en-US" b="1" dirty="0" smtClean="0">
                <a:solidFill>
                  <a:srgbClr val="00B050"/>
                </a:solidFill>
              </a:rPr>
              <a:t>treatment</a:t>
            </a:r>
          </a:p>
          <a:p>
            <a:r>
              <a:rPr lang="en-US" dirty="0" smtClean="0"/>
              <a:t>Other Tax Incentive Programs</a:t>
            </a:r>
          </a:p>
          <a:p>
            <a:pPr lvl="1"/>
            <a:r>
              <a:rPr lang="en-US" dirty="0" smtClean="0"/>
              <a:t>Tax Abatement, Tax Increment Financing</a:t>
            </a:r>
          </a:p>
          <a:p>
            <a:r>
              <a:rPr lang="en-US" dirty="0" smtClean="0"/>
              <a:t>State Business Marketing Programs</a:t>
            </a:r>
          </a:p>
          <a:p>
            <a:pPr lvl="1"/>
            <a:r>
              <a:rPr lang="en-US" dirty="0" smtClean="0"/>
              <a:t>To Attract Outside Businesses to State</a:t>
            </a:r>
            <a:endParaRPr lang="en-US" dirty="0"/>
          </a:p>
          <a:p>
            <a:pPr marL="285750" indent="-285750"/>
            <a:r>
              <a:rPr lang="en-US" dirty="0"/>
              <a:t>Land Banks</a:t>
            </a:r>
          </a:p>
          <a:p>
            <a:pPr marL="285750" indent="-285750"/>
            <a:r>
              <a:rPr lang="en-US" b="1" dirty="0">
                <a:solidFill>
                  <a:srgbClr val="00B050"/>
                </a:solidFill>
              </a:rPr>
              <a:t>Local Underutilized Land Development </a:t>
            </a:r>
            <a:r>
              <a:rPr lang="en-US" b="1" dirty="0" smtClean="0">
                <a:solidFill>
                  <a:srgbClr val="00B050"/>
                </a:solidFill>
              </a:rPr>
              <a:t>Agencies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9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KING COUNTY EQUITY NOW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530"/>
            <a:ext cx="10515600" cy="489782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Maximize Use of Underutilized Public Land</a:t>
            </a:r>
          </a:p>
          <a:p>
            <a:pPr lvl="1"/>
            <a:r>
              <a:rPr lang="en-US" b="1" dirty="0" smtClean="0"/>
              <a:t>Decommissioned Fire Station 6</a:t>
            </a:r>
            <a:r>
              <a:rPr lang="en-US" dirty="0" smtClean="0"/>
              <a:t> on 23rd &amp; </a:t>
            </a:r>
            <a:r>
              <a:rPr lang="en-US" dirty="0" err="1" smtClean="0"/>
              <a:t>Yesler</a:t>
            </a:r>
            <a:r>
              <a:rPr lang="en-US" dirty="0" smtClean="0"/>
              <a:t> to become William Grose Center for Enterprise.</a:t>
            </a:r>
          </a:p>
          <a:p>
            <a:pPr lvl="1"/>
            <a:r>
              <a:rPr lang="en-US" b="1" dirty="0" smtClean="0"/>
              <a:t>Seattle Housing Authority Operations Site</a:t>
            </a:r>
            <a:r>
              <a:rPr lang="en-US" dirty="0" smtClean="0"/>
              <a:t> on MLK &amp; Dearborn to become affordable housing.</a:t>
            </a:r>
          </a:p>
          <a:p>
            <a:pPr lvl="1"/>
            <a:r>
              <a:rPr lang="en-US" b="1" dirty="0" smtClean="0"/>
              <a:t>Paramount Nursing Home</a:t>
            </a:r>
            <a:r>
              <a:rPr lang="en-US" dirty="0" smtClean="0"/>
              <a:t>: Recently acquired by Washington State, to revert to Black-Ownership.</a:t>
            </a:r>
          </a:p>
          <a:p>
            <a:pPr lvl="1"/>
            <a:r>
              <a:rPr lang="en-US" b="1" dirty="0" smtClean="0"/>
              <a:t>Vacant Sound Transit Lot</a:t>
            </a:r>
            <a:r>
              <a:rPr lang="en-US" dirty="0" smtClean="0"/>
              <a:t> on MLK &amp; S. Angeline St. to become Youth Achievement Center.</a:t>
            </a:r>
          </a:p>
          <a:p>
            <a:pPr lvl="1"/>
            <a:r>
              <a:rPr lang="en-US" b="1" dirty="0" err="1" smtClean="0"/>
              <a:t>Keiro</a:t>
            </a:r>
            <a:r>
              <a:rPr lang="en-US" b="1" dirty="0" smtClean="0"/>
              <a:t> Block Ownership Transition</a:t>
            </a:r>
          </a:p>
          <a:p>
            <a:r>
              <a:rPr lang="en-US" b="1" dirty="0" smtClean="0"/>
              <a:t>Halt Predatory Development</a:t>
            </a:r>
          </a:p>
          <a:p>
            <a:pPr lvl="1"/>
            <a:r>
              <a:rPr lang="en-US" dirty="0" smtClean="0"/>
              <a:t>Halt development at </a:t>
            </a:r>
            <a:r>
              <a:rPr lang="en-US" b="1" dirty="0" err="1" smtClean="0"/>
              <a:t>Yesler</a:t>
            </a:r>
            <a:r>
              <a:rPr lang="en-US" b="1" dirty="0" smtClean="0"/>
              <a:t> Terrace.</a:t>
            </a:r>
            <a:endParaRPr lang="en-US" dirty="0" smtClean="0"/>
          </a:p>
          <a:p>
            <a:pPr lvl="1"/>
            <a:r>
              <a:rPr lang="en-US" dirty="0" smtClean="0"/>
              <a:t>Halt the WA State Dept. of Commerce's corrupt Priority Development Area proposal for the </a:t>
            </a:r>
            <a:r>
              <a:rPr lang="en-US" b="1" dirty="0" smtClean="0"/>
              <a:t>Seattle Vocational Institute </a:t>
            </a:r>
            <a:r>
              <a:rPr lang="en-US" dirty="0" smtClean="0"/>
              <a:t>(“SVI”).</a:t>
            </a:r>
          </a:p>
          <a:p>
            <a:pPr lvl="1"/>
            <a:r>
              <a:rPr lang="en-US" dirty="0" smtClean="0"/>
              <a:t>Halt development at the </a:t>
            </a:r>
            <a:r>
              <a:rPr lang="en-US" b="1" dirty="0" smtClean="0"/>
              <a:t>King County Records Site</a:t>
            </a:r>
            <a:r>
              <a:rPr lang="en-US" dirty="0" smtClean="0"/>
              <a:t> project on 13th &amp; </a:t>
            </a:r>
            <a:r>
              <a:rPr lang="en-US" dirty="0" err="1" smtClean="0"/>
              <a:t>Yesler</a:t>
            </a:r>
            <a:endParaRPr lang="en-US" dirty="0" smtClean="0"/>
          </a:p>
          <a:p>
            <a:r>
              <a:rPr lang="en-US" b="1" dirty="0" smtClean="0"/>
              <a:t>Establish $1BB Anti-Gentrification, Land Acquisition Fund to Help Black Community Acquire Property in the Central Area</a:t>
            </a:r>
          </a:p>
          <a:p>
            <a:pPr lvl="1"/>
            <a:r>
              <a:rPr lang="en-US" b="1" dirty="0" smtClean="0"/>
              <a:t>Access to Capital, Technical Assistance and Displacement Mitigation</a:t>
            </a:r>
          </a:p>
          <a:p>
            <a:r>
              <a:rPr lang="en-US" b="1" dirty="0"/>
              <a:t>Redistribute $180 Million from the Seattle Police Department </a:t>
            </a:r>
            <a:r>
              <a:rPr lang="en-US" b="1" dirty="0" smtClean="0"/>
              <a:t>Budget and </a:t>
            </a:r>
            <a:r>
              <a:rPr lang="en-US" b="1" dirty="0"/>
              <a:t>Invest at Least $50 Million from the SPD Budget Back into the Black Community</a:t>
            </a:r>
          </a:p>
          <a:p>
            <a:endParaRPr lang="en-US" dirty="0"/>
          </a:p>
          <a:p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4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36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Progressive Policy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697" y="616689"/>
            <a:ext cx="5820103" cy="662494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600" b="1" dirty="0">
                <a:solidFill>
                  <a:srgbClr val="00B050"/>
                </a:solidFill>
              </a:rPr>
              <a:t>AFFIRMATIVE </a:t>
            </a:r>
            <a:r>
              <a:rPr lang="en-US" sz="1600" b="1" dirty="0" smtClean="0">
                <a:solidFill>
                  <a:srgbClr val="00B050"/>
                </a:solidFill>
              </a:rPr>
              <a:t>ACTION</a:t>
            </a:r>
          </a:p>
          <a:p>
            <a:pPr marL="285750" indent="-285750"/>
            <a:r>
              <a:rPr lang="en-US" sz="1600" b="1" dirty="0" smtClean="0">
                <a:solidFill>
                  <a:srgbClr val="00B050"/>
                </a:solidFill>
              </a:rPr>
              <a:t>UNION GROWTH</a:t>
            </a:r>
          </a:p>
          <a:p>
            <a:pPr marL="742950" lvl="1" indent="-285750"/>
            <a:r>
              <a:rPr lang="en-US" sz="1600" b="1" dirty="0" smtClean="0">
                <a:solidFill>
                  <a:srgbClr val="00B050"/>
                </a:solidFill>
              </a:rPr>
              <a:t>INCREASE COLLECTIVE BARGAINING POWER OF WORKERS</a:t>
            </a:r>
          </a:p>
          <a:p>
            <a:pPr marL="285750" indent="-285750"/>
            <a:r>
              <a:rPr lang="en-US" sz="1600" b="1" dirty="0" smtClean="0">
                <a:solidFill>
                  <a:srgbClr val="00B050"/>
                </a:solidFill>
              </a:rPr>
              <a:t>LOCAL </a:t>
            </a:r>
            <a:r>
              <a:rPr lang="en-US" sz="1600" b="1" dirty="0" smtClean="0">
                <a:solidFill>
                  <a:srgbClr val="00B050"/>
                </a:solidFill>
              </a:rPr>
              <a:t>CONTENT/PREVAILING WAGE RULES</a:t>
            </a:r>
            <a:endParaRPr lang="en-US" sz="1600" b="1" dirty="0">
              <a:solidFill>
                <a:srgbClr val="00B050"/>
              </a:solidFill>
            </a:endParaRPr>
          </a:p>
          <a:p>
            <a:pPr marL="285750" indent="-285750"/>
            <a:r>
              <a:rPr lang="en-US" sz="1600" b="1" dirty="0" smtClean="0"/>
              <a:t>POLICING</a:t>
            </a:r>
          </a:p>
          <a:p>
            <a:pPr marL="742950" lvl="1" indent="-285750"/>
            <a:r>
              <a:rPr lang="en-US" sz="1600" b="1" dirty="0" smtClean="0"/>
              <a:t>FOCUS FUNDING AWAY FROM POLICING AND TOWARD COMMUNITIY INVESTMENT</a:t>
            </a:r>
          </a:p>
          <a:p>
            <a:pPr marL="742950" lvl="1" indent="-285750"/>
            <a:r>
              <a:rPr lang="en-US" sz="1600" b="1" dirty="0" smtClean="0"/>
              <a:t>TRAINING AGAINST BIAS</a:t>
            </a:r>
          </a:p>
          <a:p>
            <a:pPr marL="742950" lvl="1" indent="-285750"/>
            <a:r>
              <a:rPr lang="en-US" sz="1600" b="1" dirty="0" smtClean="0"/>
              <a:t>COMMUNITY POLICING MODEL</a:t>
            </a:r>
          </a:p>
          <a:p>
            <a:pPr marL="742950" lvl="1" indent="-285750"/>
            <a:r>
              <a:rPr lang="en-US" sz="1600" b="1" dirty="0" smtClean="0"/>
              <a:t>HAVING POLICE REFLECT THEIR COMMUNITIES</a:t>
            </a:r>
          </a:p>
          <a:p>
            <a:pPr marL="285750" indent="-285750"/>
            <a:r>
              <a:rPr lang="en-US" sz="1600" b="1" dirty="0" smtClean="0"/>
              <a:t>CRIMINAL JUSTICE REFORM</a:t>
            </a:r>
          </a:p>
          <a:p>
            <a:pPr marL="742950" lvl="1" indent="-285750"/>
            <a:r>
              <a:rPr lang="en-US" sz="1600" b="1" dirty="0" smtClean="0">
                <a:solidFill>
                  <a:srgbClr val="00B050"/>
                </a:solidFill>
              </a:rPr>
              <a:t>DIVERSION COURTS</a:t>
            </a:r>
          </a:p>
          <a:p>
            <a:pPr marL="742950" lvl="1" indent="-285750"/>
            <a:r>
              <a:rPr lang="en-US" sz="1600" b="1" dirty="0" smtClean="0"/>
              <a:t>MINIMIZE YOUTH DETENTION</a:t>
            </a:r>
          </a:p>
          <a:p>
            <a:pPr marL="742950" lvl="1" indent="-285750"/>
            <a:r>
              <a:rPr lang="en-US" sz="1600" b="1" dirty="0" smtClean="0"/>
              <a:t>REDUCED BAIL AND REDUCED LEGAL FINANCIAL OBLIGATIONS</a:t>
            </a:r>
          </a:p>
          <a:p>
            <a:pPr marL="742950" lvl="1" indent="-285750"/>
            <a:r>
              <a:rPr lang="en-US" sz="1600" b="1" dirty="0" smtClean="0">
                <a:solidFill>
                  <a:srgbClr val="00B050"/>
                </a:solidFill>
              </a:rPr>
              <a:t>INCREASED INVESTMENT IN REHABILITATION, REENTRY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AND PAROLE</a:t>
            </a:r>
          </a:p>
          <a:p>
            <a:pPr marL="285750" indent="-285750"/>
            <a:r>
              <a:rPr lang="en-US" sz="1600" b="1" dirty="0" smtClean="0"/>
              <a:t>COMMONSENSE GUN CONTROL MEASURES</a:t>
            </a:r>
          </a:p>
          <a:p>
            <a:r>
              <a:rPr lang="en-US" sz="1600" b="1" dirty="0"/>
              <a:t>VOTING OUTREACH</a:t>
            </a:r>
          </a:p>
          <a:p>
            <a:pPr lvl="1"/>
            <a:r>
              <a:rPr lang="en-US" sz="1600" b="1" dirty="0"/>
              <a:t>PRE-REGISTRATION, AUTOMATIC VOTER REGISTRATION, SAME-DAY REGISTRATION</a:t>
            </a:r>
          </a:p>
          <a:p>
            <a:pPr lvl="1"/>
            <a:r>
              <a:rPr lang="en-US" sz="1600" b="1" dirty="0"/>
              <a:t>VOTING RIGHTS ACT</a:t>
            </a:r>
          </a:p>
          <a:p>
            <a:pPr marL="285750" indent="-285750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693684"/>
            <a:ext cx="5657193" cy="6547944"/>
          </a:xfrm>
        </p:spPr>
        <p:txBody>
          <a:bodyPr>
            <a:noAutofit/>
          </a:bodyPr>
          <a:lstStyle/>
          <a:p>
            <a:r>
              <a:rPr lang="en-US" sz="1600" b="1" dirty="0"/>
              <a:t> </a:t>
            </a:r>
            <a:r>
              <a:rPr lang="en-US" sz="1600" b="1" dirty="0" smtClean="0"/>
              <a:t>EDUCATION POLICY</a:t>
            </a:r>
          </a:p>
          <a:p>
            <a:pPr marL="742950" lvl="1" indent="-285750"/>
            <a:r>
              <a:rPr lang="en-US" sz="1600" b="1" dirty="0"/>
              <a:t>CULTURALLY RELEVANT </a:t>
            </a:r>
            <a:r>
              <a:rPr lang="en-US" sz="1600" b="1" dirty="0" smtClean="0"/>
              <a:t>CURRICULUM</a:t>
            </a:r>
          </a:p>
          <a:p>
            <a:pPr marL="742950" lvl="1" indent="-285750"/>
            <a:r>
              <a:rPr lang="en-US" sz="1600" b="1" dirty="0" smtClean="0"/>
              <a:t>WRAPAROUND SERVICES</a:t>
            </a:r>
          </a:p>
          <a:p>
            <a:pPr marL="742950" lvl="1" indent="-285750"/>
            <a:r>
              <a:rPr lang="en-US" sz="1600" b="1" dirty="0" smtClean="0"/>
              <a:t>DECOUPLING </a:t>
            </a:r>
            <a:r>
              <a:rPr lang="en-US" sz="1600" b="1" dirty="0"/>
              <a:t>GRADUATION FROM </a:t>
            </a:r>
            <a:r>
              <a:rPr lang="en-US" sz="1600" b="1" dirty="0" smtClean="0"/>
              <a:t>TESTING</a:t>
            </a:r>
          </a:p>
          <a:p>
            <a:pPr marL="742950" lvl="1" indent="-285750"/>
            <a:r>
              <a:rPr lang="en-US" sz="1600" b="1" dirty="0" smtClean="0"/>
              <a:t>ENSURING EQUITY IN </a:t>
            </a:r>
            <a:r>
              <a:rPr lang="en-US" sz="1600" b="1" dirty="0" smtClean="0"/>
              <a:t>DISCIPLINE</a:t>
            </a:r>
          </a:p>
          <a:p>
            <a:pPr marL="742950" lvl="1" indent="-285750"/>
            <a:r>
              <a:rPr lang="en-US" sz="1600" b="1" dirty="0" smtClean="0"/>
              <a:t>THE TRADES AS A FOCUS OF K-12 EDUCATION</a:t>
            </a:r>
            <a:endParaRPr lang="en-US" sz="1600" b="1" dirty="0"/>
          </a:p>
          <a:p>
            <a:pPr marL="285750" indent="-285750"/>
            <a:r>
              <a:rPr lang="en-US" sz="1600" b="1" dirty="0"/>
              <a:t>TRANSIT INVESTMENTS IN LOWER-INCOME COMMUNITIES</a:t>
            </a:r>
          </a:p>
          <a:p>
            <a:pPr marL="742950" lvl="1" indent="-285750"/>
            <a:r>
              <a:rPr lang="en-US" sz="1600" b="1" dirty="0"/>
              <a:t>TRANSIT ORIENTED DEVELOPMENT</a:t>
            </a:r>
          </a:p>
          <a:p>
            <a:pPr marL="285750" indent="-285750"/>
            <a:r>
              <a:rPr lang="en-US" sz="1600" b="1" dirty="0"/>
              <a:t>PARK </a:t>
            </a:r>
            <a:r>
              <a:rPr lang="en-US" sz="1600" b="1" dirty="0" smtClean="0"/>
              <a:t>LOCATION, LIBRARY LOCATION, COMMUNITY </a:t>
            </a:r>
            <a:r>
              <a:rPr lang="en-US" sz="1600" b="1" dirty="0"/>
              <a:t>CENTER </a:t>
            </a:r>
            <a:r>
              <a:rPr lang="en-US" sz="1600" b="1" dirty="0" smtClean="0"/>
              <a:t>PLACEMENT</a:t>
            </a:r>
          </a:p>
          <a:p>
            <a:pPr marL="285750" indent="-285750"/>
            <a:r>
              <a:rPr lang="en-US" sz="1600" b="1" dirty="0" smtClean="0"/>
              <a:t>TARGETED FUNDING FOR THE ARTS (TO ATTRACT INVESTMENT)</a:t>
            </a:r>
          </a:p>
          <a:p>
            <a:pPr marL="285750" indent="-285750"/>
            <a:r>
              <a:rPr lang="en-US" sz="1600" b="1" dirty="0" smtClean="0"/>
              <a:t>STATE BANK</a:t>
            </a:r>
          </a:p>
          <a:p>
            <a:pPr marL="285750" indent="-285750"/>
            <a:r>
              <a:rPr lang="en-US" sz="1600" b="1" dirty="0" smtClean="0"/>
              <a:t>HEALTH CARE</a:t>
            </a:r>
          </a:p>
          <a:p>
            <a:pPr marL="742950" lvl="1" indent="-285750"/>
            <a:r>
              <a:rPr lang="en-US" sz="1600" b="1" dirty="0" smtClean="0"/>
              <a:t>COMMUNITY HEALTH CARE CLINICS</a:t>
            </a:r>
          </a:p>
          <a:p>
            <a:pPr marL="742950" lvl="1" indent="-285750"/>
            <a:r>
              <a:rPr lang="en-US" sz="1600" b="1" dirty="0" smtClean="0"/>
              <a:t>CAP THE COST OF INSULIN</a:t>
            </a:r>
          </a:p>
          <a:p>
            <a:pPr marL="285750" indent="-285750"/>
            <a:r>
              <a:rPr lang="en-US" sz="1600" b="1" dirty="0" smtClean="0"/>
              <a:t>ELIMINATE </a:t>
            </a:r>
            <a:r>
              <a:rPr lang="en-US" sz="1600" b="1" dirty="0"/>
              <a:t>MORTGAGE DEDUCTION FOR </a:t>
            </a:r>
            <a:r>
              <a:rPr lang="en-US" sz="1600" b="1" dirty="0" smtClean="0"/>
              <a:t>HOMEOWNERSHIP</a:t>
            </a:r>
          </a:p>
          <a:p>
            <a:pPr marL="285750" indent="-285750"/>
            <a:r>
              <a:rPr lang="en-US" sz="1600" b="1" dirty="0"/>
              <a:t>TENANT EVICTITON PROTECTIONS AND FORECLOSURE PROTECTIONS AND LANDLORD </a:t>
            </a:r>
            <a:r>
              <a:rPr lang="en-US" sz="1600" b="1" dirty="0" smtClean="0"/>
              <a:t>PROTECTION</a:t>
            </a:r>
          </a:p>
          <a:p>
            <a:pPr marL="285750" indent="-285750"/>
            <a:r>
              <a:rPr lang="en-US" sz="1600" b="1" dirty="0" smtClean="0"/>
              <a:t>UNIVERSAL BASIC INCOME</a:t>
            </a:r>
          </a:p>
          <a:p>
            <a:pPr marL="285750" indent="-285750"/>
            <a:r>
              <a:rPr lang="en-US" sz="1600" b="1" dirty="0" smtClean="0"/>
              <a:t>ANTI-DISCRIMINATION IN HIRING</a:t>
            </a:r>
          </a:p>
        </p:txBody>
      </p:sp>
    </p:spTree>
    <p:extLst>
      <p:ext uri="{BB962C8B-B14F-4D97-AF65-F5344CB8AC3E}">
        <p14:creationId xmlns:p14="http://schemas.microsoft.com/office/powerpoint/2010/main" val="301437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Organizational Support – Societal Cohesion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6350"/>
            <a:ext cx="5181600" cy="5376698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sz="2600" dirty="0"/>
              <a:t>LOCAL CHAMBERS OF </a:t>
            </a:r>
            <a:r>
              <a:rPr lang="en-US" sz="2600" dirty="0" smtClean="0"/>
              <a:t>COMMERCE</a:t>
            </a:r>
          </a:p>
          <a:p>
            <a:pPr marL="742950" lvl="1" indent="-285750"/>
            <a:r>
              <a:rPr lang="en-US" sz="2600" dirty="0" smtClean="0"/>
              <a:t>BEACON HILL MERCHANTS ASSOCIATION</a:t>
            </a:r>
            <a:endParaRPr lang="en-US" sz="2600" dirty="0"/>
          </a:p>
          <a:p>
            <a:pPr marL="285750" indent="-285750"/>
            <a:r>
              <a:rPr lang="en-US" sz="2600" dirty="0"/>
              <a:t>ROTARY </a:t>
            </a:r>
            <a:r>
              <a:rPr lang="en-US" sz="2600" dirty="0" smtClean="0"/>
              <a:t>AND KIWANIS CLUB</a:t>
            </a:r>
          </a:p>
          <a:p>
            <a:pPr marL="285750" indent="-285750"/>
            <a:r>
              <a:rPr lang="en-US" sz="2600" dirty="0" smtClean="0"/>
              <a:t>YMCA</a:t>
            </a:r>
          </a:p>
          <a:p>
            <a:pPr marL="285750" indent="-285750"/>
            <a:r>
              <a:rPr lang="en-US" sz="2600" dirty="0" smtClean="0"/>
              <a:t>YOUTH AND FAMILY SERVICES</a:t>
            </a:r>
          </a:p>
          <a:p>
            <a:pPr marL="285750" indent="-285750"/>
            <a:r>
              <a:rPr lang="en-US" sz="2600" dirty="0" smtClean="0"/>
              <a:t>SOCIAL PROGRAMS</a:t>
            </a:r>
          </a:p>
          <a:p>
            <a:pPr marL="742950" lvl="1" indent="-285750"/>
            <a:r>
              <a:rPr lang="en-US" sz="2600" dirty="0" smtClean="0"/>
              <a:t>BEFORE AND AFTER SCHOOL PROGRAMS</a:t>
            </a:r>
          </a:p>
          <a:p>
            <a:pPr marL="742950" lvl="1" indent="-285750"/>
            <a:r>
              <a:rPr lang="en-US" sz="2600" dirty="0" smtClean="0"/>
              <a:t>TUTORING PROGRAMS</a:t>
            </a:r>
          </a:p>
          <a:p>
            <a:pPr marL="742950" lvl="1" indent="-285750"/>
            <a:r>
              <a:rPr lang="en-US" sz="2600" dirty="0" smtClean="0"/>
              <a:t>BIG BROTHER/BIG SISTER PROGRAMS</a:t>
            </a:r>
          </a:p>
          <a:p>
            <a:pPr marL="742950" lvl="1" indent="-285750"/>
            <a:r>
              <a:rPr lang="en-US" sz="2600" dirty="0" smtClean="0"/>
              <a:t>RAINIER SCHOLARS</a:t>
            </a:r>
          </a:p>
          <a:p>
            <a:pPr marL="742950" lvl="1" indent="-285750"/>
            <a:r>
              <a:rPr lang="en-US" sz="2600" dirty="0" smtClean="0"/>
              <a:t>AMERICORPS</a:t>
            </a:r>
            <a:endParaRPr lang="en-US" sz="2600" dirty="0"/>
          </a:p>
          <a:p>
            <a:pPr marL="285750" indent="-285750"/>
            <a:r>
              <a:rPr lang="en-US" sz="2600" dirty="0" smtClean="0"/>
              <a:t>NON-PROFITS</a:t>
            </a:r>
          </a:p>
          <a:p>
            <a:pPr marL="742950" lvl="1" indent="-285750"/>
            <a:r>
              <a:rPr lang="en-US" sz="2600" dirty="0" smtClean="0"/>
              <a:t>PLANNED PARENTHOOD</a:t>
            </a:r>
          </a:p>
          <a:p>
            <a:pPr marL="742950" lvl="1" indent="-285750"/>
            <a:r>
              <a:rPr lang="en-US" sz="2600" dirty="0" smtClean="0"/>
              <a:t>ARTS IN MOTION</a:t>
            </a:r>
          </a:p>
          <a:p>
            <a:pPr marL="285750" indent="-285750"/>
            <a:r>
              <a:rPr lang="en-US" sz="2600" dirty="0" smtClean="0"/>
              <a:t>CHARITABLE ORGANIZATIONS</a:t>
            </a:r>
          </a:p>
          <a:p>
            <a:pPr marL="742950" lvl="1" indent="-285750"/>
            <a:r>
              <a:rPr lang="en-US" sz="2600" dirty="0" smtClean="0"/>
              <a:t>UNITED WAY</a:t>
            </a:r>
            <a:endParaRPr lang="en-US" sz="2600" dirty="0"/>
          </a:p>
          <a:p>
            <a:r>
              <a:rPr lang="en-US" sz="2600" dirty="0"/>
              <a:t>COMMUNITY CENTERS</a:t>
            </a:r>
          </a:p>
          <a:p>
            <a:pPr lvl="1"/>
            <a:r>
              <a:rPr lang="en-US" sz="2600" dirty="0"/>
              <a:t>FILIPINO COMMUNITY CENTER</a:t>
            </a:r>
          </a:p>
          <a:p>
            <a:pPr lvl="1"/>
            <a:r>
              <a:rPr lang="en-US" sz="2600" dirty="0"/>
              <a:t>ETHIOPIAN COMMUNITY CENTER</a:t>
            </a:r>
          </a:p>
          <a:p>
            <a:r>
              <a:rPr lang="en-US" sz="2600" dirty="0"/>
              <a:t>ASSOCIATIONS AND COALITIONS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6350"/>
            <a:ext cx="5181600" cy="5376698"/>
          </a:xfrm>
        </p:spPr>
        <p:txBody>
          <a:bodyPr>
            <a:noAutofit/>
          </a:bodyPr>
          <a:lstStyle/>
          <a:p>
            <a:r>
              <a:rPr lang="en-US" sz="1600" dirty="0"/>
              <a:t>SOUTHEAST EFFECTIVE </a:t>
            </a:r>
            <a:r>
              <a:rPr lang="en-US" sz="1600" dirty="0" smtClean="0"/>
              <a:t>DEVELOPMENT</a:t>
            </a:r>
          </a:p>
          <a:p>
            <a:r>
              <a:rPr lang="en-US" sz="1600" dirty="0" smtClean="0"/>
              <a:t>DEPARTMENT OF EMERGENCY SERVICES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TABOR 100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OFFICE OF MINORITY AND WOMEN’S BUSINESS ENTERPRISES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CIVIC ORGANIZATIONS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COALITION OF IMMIGRANT, REFUGEE AND COMMUNITIES OF COLOR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AFRICATOWN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PRIDE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EAST AFRICAN COMMUNITY SERVICES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ETC.</a:t>
            </a:r>
          </a:p>
          <a:p>
            <a:r>
              <a:rPr lang="en-US" sz="1600" dirty="0" smtClean="0"/>
              <a:t>ORGANIZATIONS THAT FOCUS ON FINANCIAL AND TECHNOLOGICAL LITERACY</a:t>
            </a:r>
          </a:p>
        </p:txBody>
      </p:sp>
    </p:spTree>
    <p:extLst>
      <p:ext uri="{BB962C8B-B14F-4D97-AF65-F5344CB8AC3E}">
        <p14:creationId xmlns:p14="http://schemas.microsoft.com/office/powerpoint/2010/main" val="382845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2475" y="1848532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RESOURCE REDISTRIBUTION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2837" y="1848532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STRATEGIC</a:t>
            </a:r>
          </a:p>
          <a:p>
            <a:pPr algn="ctr"/>
            <a:r>
              <a:rPr lang="en-US" b="1" dirty="0" smtClean="0"/>
              <a:t>INVESTMENT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399" y="1842873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PROGRESSIVE POLICY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62558" y="1852224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ORGANIZATIONS: COMMUNITY COHESION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38188" y="1641693"/>
            <a:ext cx="1981200" cy="1190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76650" y="1628774"/>
            <a:ext cx="2466975" cy="119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05587" y="1628775"/>
            <a:ext cx="2533650" cy="119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553575" y="1628775"/>
            <a:ext cx="2085975" cy="1203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76651" y="387313"/>
            <a:ext cx="581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ECONOMIC DEVELOPMENT POLICY AREAS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7" idx="2"/>
          </p:cNvCxnSpPr>
          <p:nvPr/>
        </p:nvCxnSpPr>
        <p:spPr>
          <a:xfrm flipH="1">
            <a:off x="1653918" y="909341"/>
            <a:ext cx="5023328" cy="734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51273" y="326949"/>
            <a:ext cx="6251945" cy="582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5038726" y="909341"/>
            <a:ext cx="1638520" cy="71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1" idx="0"/>
          </p:cNvCxnSpPr>
          <p:nvPr/>
        </p:nvCxnSpPr>
        <p:spPr>
          <a:xfrm>
            <a:off x="6677246" y="909341"/>
            <a:ext cx="1195166" cy="719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0"/>
          </p:cNvCxnSpPr>
          <p:nvPr/>
        </p:nvCxnSpPr>
        <p:spPr>
          <a:xfrm>
            <a:off x="6677245" y="916631"/>
            <a:ext cx="3919318" cy="71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6178" y="5267324"/>
            <a:ext cx="23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STRUCTURAL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62558" y="5128824"/>
            <a:ext cx="186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INCREMENTAL IMPROVEMENTS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1025" y="4905375"/>
            <a:ext cx="2581275" cy="1057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53575" y="4905375"/>
            <a:ext cx="2085975" cy="1057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3224212" y="5209674"/>
            <a:ext cx="626745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9340" y="3168502"/>
            <a:ext cx="178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PROGRESSIVE TAX REFORM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3926" y="3168502"/>
            <a:ext cx="23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SOUND TRANSIT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399" y="3168502"/>
            <a:ext cx="260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AFFIRMATIVE 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53575" y="3168502"/>
            <a:ext cx="2061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ETHIOPIAN COMMUNITY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Agenda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Problem and Its Positioning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Framework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Policy Responses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24350" y="50387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Themes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0847"/>
            <a:ext cx="10515600" cy="53800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Economic development is a critical challenge for the 37</a:t>
            </a:r>
            <a:r>
              <a:rPr lang="en-US" b="1" baseline="30000" dirty="0" smtClean="0"/>
              <a:t>th</a:t>
            </a:r>
            <a:r>
              <a:rPr lang="en-US" b="1" dirty="0" smtClean="0"/>
              <a:t> Legislative District</a:t>
            </a:r>
          </a:p>
          <a:p>
            <a:pPr lvl="1"/>
            <a:r>
              <a:rPr lang="en-US" dirty="0" smtClean="0"/>
              <a:t>Cannot tolerate massive inequities year over year</a:t>
            </a:r>
          </a:p>
          <a:p>
            <a:pPr lvl="1"/>
            <a:r>
              <a:rPr lang="en-US" dirty="0" smtClean="0"/>
              <a:t>Must avoid shooting ourselves in the foot (e.g., regressive taxation)</a:t>
            </a:r>
          </a:p>
          <a:p>
            <a:r>
              <a:rPr lang="en-US" b="1" dirty="0" smtClean="0"/>
              <a:t>There is not a magic solution for economic development</a:t>
            </a:r>
          </a:p>
          <a:p>
            <a:pPr lvl="1"/>
            <a:r>
              <a:rPr lang="en-US" dirty="0" smtClean="0"/>
              <a:t>It requires simultaneous progress on many fronts – a complicated mosaic</a:t>
            </a:r>
          </a:p>
          <a:p>
            <a:r>
              <a:rPr lang="en-US" b="1" dirty="0" smtClean="0"/>
              <a:t>It is important to ask the correct questions:</a:t>
            </a:r>
          </a:p>
          <a:p>
            <a:pPr lvl="1"/>
            <a:r>
              <a:rPr lang="en-US" dirty="0" smtClean="0"/>
              <a:t>Promote economic </a:t>
            </a:r>
            <a:r>
              <a:rPr lang="en-US" dirty="0"/>
              <a:t>d</a:t>
            </a:r>
            <a:r>
              <a:rPr lang="en-US" dirty="0" smtClean="0"/>
              <a:t>evelopment, and…</a:t>
            </a:r>
          </a:p>
          <a:p>
            <a:pPr lvl="1"/>
            <a:r>
              <a:rPr lang="en-US" dirty="0" smtClean="0"/>
              <a:t>Address underlying inequalities</a:t>
            </a:r>
          </a:p>
          <a:p>
            <a:r>
              <a:rPr lang="en-US" b="1" dirty="0" smtClean="0"/>
              <a:t>Structural changes are more important than gimmicks</a:t>
            </a:r>
          </a:p>
          <a:p>
            <a:r>
              <a:rPr lang="en-US" b="1" dirty="0" smtClean="0"/>
              <a:t>Economic development programs can/should support other societal objectives</a:t>
            </a:r>
          </a:p>
          <a:p>
            <a:r>
              <a:rPr lang="en-US" b="1" dirty="0" smtClean="0"/>
              <a:t>Planning and vision must be integrated</a:t>
            </a:r>
            <a:endParaRPr lang="en-US" b="1" dirty="0"/>
          </a:p>
          <a:p>
            <a:pPr lvl="1"/>
            <a:r>
              <a:rPr lang="en-US" b="1" dirty="0" smtClean="0"/>
              <a:t>Multi-pronged, multi-polity, multi-stakeholder involvement is key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3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7535"/>
            <a:ext cx="10515600" cy="3366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My Priorities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2381" y="712380"/>
            <a:ext cx="10641419" cy="6368903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/>
              <a:t>Improvement in K-12 Education</a:t>
            </a:r>
          </a:p>
          <a:p>
            <a:pPr marL="457200" lvl="1" indent="0" algn="ctr">
              <a:buNone/>
            </a:pPr>
            <a:r>
              <a:rPr lang="en-US" sz="1600" b="1" dirty="0" smtClean="0"/>
              <a:t>-- </a:t>
            </a:r>
            <a:r>
              <a:rPr lang="en-US" sz="1600" dirty="0" smtClean="0"/>
              <a:t>Community Investment Schools to address societal inequities in education</a:t>
            </a:r>
          </a:p>
          <a:p>
            <a:pPr algn="ctr"/>
            <a:r>
              <a:rPr lang="en-US" sz="1600" b="1" dirty="0" smtClean="0"/>
              <a:t>Free, Needs-Based Two Years of Community College in Washington State</a:t>
            </a:r>
          </a:p>
          <a:p>
            <a:pPr marL="457200" lvl="1" indent="0" algn="ctr">
              <a:buNone/>
            </a:pPr>
            <a:r>
              <a:rPr lang="en-US" sz="1600" b="1" dirty="0" smtClean="0"/>
              <a:t>-- </a:t>
            </a:r>
            <a:r>
              <a:rPr lang="en-US" sz="1600" dirty="0" smtClean="0"/>
              <a:t>Seattle Promise Program (But Needs Based)</a:t>
            </a:r>
          </a:p>
          <a:p>
            <a:pPr algn="ctr"/>
            <a:r>
              <a:rPr lang="en-US" sz="1600" b="1" dirty="0"/>
              <a:t>Tax </a:t>
            </a:r>
            <a:r>
              <a:rPr lang="en-US" sz="1600" b="1" dirty="0" smtClean="0"/>
              <a:t>Reform – New Progressive Taxation in Washington State</a:t>
            </a:r>
          </a:p>
          <a:p>
            <a:pPr algn="ctr"/>
            <a:r>
              <a:rPr lang="en-US" sz="1600" b="1" dirty="0" smtClean="0"/>
              <a:t>Expanded Safety Net</a:t>
            </a:r>
          </a:p>
          <a:p>
            <a:pPr lvl="1" algn="ctr"/>
            <a:r>
              <a:rPr lang="en-US" sz="1600" dirty="0" smtClean="0"/>
              <a:t>E.G., TANF, Unemployment Benefits, Public Investment in Housing, Public Investment in Homelessness, Etc.</a:t>
            </a:r>
          </a:p>
          <a:p>
            <a:pPr algn="ctr"/>
            <a:r>
              <a:rPr lang="en-US" sz="1600" b="1" dirty="0" smtClean="0"/>
              <a:t>Subsidized Day Care (Especially Important During Pandemic)</a:t>
            </a:r>
          </a:p>
          <a:p>
            <a:pPr algn="ctr"/>
            <a:r>
              <a:rPr lang="en-US" sz="1600" b="1" dirty="0" smtClean="0"/>
              <a:t>Infrastructure Investments That Provide Jobs</a:t>
            </a:r>
          </a:p>
          <a:p>
            <a:pPr marL="457200" lvl="1" indent="0" algn="ctr">
              <a:buNone/>
            </a:pPr>
            <a:r>
              <a:rPr lang="en-US" sz="1600" dirty="0" smtClean="0"/>
              <a:t>-- Sound Transit</a:t>
            </a:r>
          </a:p>
          <a:p>
            <a:pPr marL="457200" lvl="1" indent="0" algn="ctr">
              <a:buNone/>
            </a:pPr>
            <a:r>
              <a:rPr lang="en-US" sz="1600" dirty="0" smtClean="0"/>
              <a:t>-- Internet as Public Utility</a:t>
            </a:r>
          </a:p>
          <a:p>
            <a:pPr marL="457200" lvl="1" indent="0" algn="ctr">
              <a:buNone/>
            </a:pPr>
            <a:r>
              <a:rPr lang="en-US" sz="1600" dirty="0" smtClean="0"/>
              <a:t>-- Transit Oriented Development</a:t>
            </a:r>
          </a:p>
          <a:p>
            <a:pPr marL="457200" lvl="1" indent="0" algn="ctr">
              <a:buNone/>
            </a:pPr>
            <a:r>
              <a:rPr lang="en-US" sz="1600" dirty="0" smtClean="0"/>
              <a:t>-- Green New Deal Programs</a:t>
            </a:r>
          </a:p>
          <a:p>
            <a:pPr algn="ctr"/>
            <a:r>
              <a:rPr lang="en-US" sz="1600" b="1" dirty="0" smtClean="0"/>
              <a:t>Affirmative Action Programs (I-1776)</a:t>
            </a:r>
          </a:p>
          <a:p>
            <a:pPr algn="ctr"/>
            <a:r>
              <a:rPr lang="en-US" sz="1600" b="1" dirty="0" smtClean="0"/>
              <a:t>Local </a:t>
            </a:r>
            <a:r>
              <a:rPr lang="en-US" sz="1600" b="1" dirty="0" smtClean="0"/>
              <a:t>Content/Prevailing Wage </a:t>
            </a:r>
            <a:r>
              <a:rPr lang="en-US" sz="1600" b="1" dirty="0" smtClean="0"/>
              <a:t>Requirements</a:t>
            </a:r>
          </a:p>
          <a:p>
            <a:pPr algn="ctr"/>
            <a:r>
              <a:rPr lang="en-US" sz="1600" b="1" dirty="0" smtClean="0"/>
              <a:t>Criminal Justice System Reforms That Support Diversion, Rehabilitation and Re-Entry</a:t>
            </a:r>
          </a:p>
          <a:p>
            <a:pPr algn="ctr"/>
            <a:r>
              <a:rPr lang="en-US" sz="1600" b="1" dirty="0" smtClean="0"/>
              <a:t>Vibrant Civil Society</a:t>
            </a:r>
          </a:p>
          <a:p>
            <a:pPr algn="ctr"/>
            <a:r>
              <a:rPr lang="en-US" sz="1600" b="1" dirty="0" smtClean="0"/>
              <a:t>Underutilized Land Development</a:t>
            </a:r>
          </a:p>
          <a:p>
            <a:pPr algn="ctr"/>
            <a:r>
              <a:rPr lang="en-US" sz="1600" b="1" dirty="0" smtClean="0"/>
              <a:t>Tax-Advantaged Enterprise Zones</a:t>
            </a:r>
          </a:p>
        </p:txBody>
      </p:sp>
    </p:spTree>
    <p:extLst>
      <p:ext uri="{BB962C8B-B14F-4D97-AF65-F5344CB8AC3E}">
        <p14:creationId xmlns:p14="http://schemas.microsoft.com/office/powerpoint/2010/main" val="64086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Agenda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Problem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Framework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Policy Responses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59619" y="1953856"/>
            <a:ext cx="11376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</a:rPr>
              <a:t>How Can We Promote Economic Growth in South Seattle?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42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 Good Question…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124075"/>
            <a:ext cx="5157787" cy="24266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It is imperative to implement strategies that will generate economic growth in South Seattle in order to address major income disparities.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2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…And A Troubling Question?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124075"/>
            <a:ext cx="5183188" cy="263711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It is concerning to tolerate enormous differences in all manner of societal well-being based on geography and ethnicity, </a:t>
            </a:r>
            <a:r>
              <a:rPr lang="en-US" sz="2400" b="1" u="sng" dirty="0" smtClean="0"/>
              <a:t>and then ask</a:t>
            </a:r>
            <a:r>
              <a:rPr lang="en-US" sz="2400" b="1" dirty="0" smtClean="0"/>
              <a:t> how the ensuing discrepancies can be remedied with a Band-Aid approach to economic development.</a:t>
            </a:r>
          </a:p>
        </p:txBody>
      </p:sp>
    </p:spTree>
    <p:extLst>
      <p:ext uri="{BB962C8B-B14F-4D97-AF65-F5344CB8AC3E}">
        <p14:creationId xmlns:p14="http://schemas.microsoft.com/office/powerpoint/2010/main" val="81837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38" y="113971"/>
            <a:ext cx="6547945" cy="66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856"/>
            <a:ext cx="10515600" cy="79744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Seattle Neighborhood Data (2017)</a:t>
            </a:r>
            <a:endParaRPr lang="en-US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670660"/>
              </p:ext>
            </p:extLst>
          </p:nvPr>
        </p:nvGraphicFramePr>
        <p:xfrm>
          <a:off x="552446" y="1082567"/>
          <a:ext cx="11058528" cy="5725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16">
                  <a:extLst>
                    <a:ext uri="{9D8B030D-6E8A-4147-A177-3AD203B41FA5}">
                      <a16:colId xmlns:a16="http://schemas.microsoft.com/office/drawing/2014/main" val="668212598"/>
                    </a:ext>
                  </a:extLst>
                </a:gridCol>
                <a:gridCol w="1382316">
                  <a:extLst>
                    <a:ext uri="{9D8B030D-6E8A-4147-A177-3AD203B41FA5}">
                      <a16:colId xmlns:a16="http://schemas.microsoft.com/office/drawing/2014/main" val="3767978858"/>
                    </a:ext>
                  </a:extLst>
                </a:gridCol>
                <a:gridCol w="1382316">
                  <a:extLst>
                    <a:ext uri="{9D8B030D-6E8A-4147-A177-3AD203B41FA5}">
                      <a16:colId xmlns:a16="http://schemas.microsoft.com/office/drawing/2014/main" val="175535105"/>
                    </a:ext>
                  </a:extLst>
                </a:gridCol>
                <a:gridCol w="1382316">
                  <a:extLst>
                    <a:ext uri="{9D8B030D-6E8A-4147-A177-3AD203B41FA5}">
                      <a16:colId xmlns:a16="http://schemas.microsoft.com/office/drawing/2014/main" val="1336785308"/>
                    </a:ext>
                  </a:extLst>
                </a:gridCol>
                <a:gridCol w="1382316">
                  <a:extLst>
                    <a:ext uri="{9D8B030D-6E8A-4147-A177-3AD203B41FA5}">
                      <a16:colId xmlns:a16="http://schemas.microsoft.com/office/drawing/2014/main" val="277762319"/>
                    </a:ext>
                  </a:extLst>
                </a:gridCol>
                <a:gridCol w="1382316">
                  <a:extLst>
                    <a:ext uri="{9D8B030D-6E8A-4147-A177-3AD203B41FA5}">
                      <a16:colId xmlns:a16="http://schemas.microsoft.com/office/drawing/2014/main" val="2544062986"/>
                    </a:ext>
                  </a:extLst>
                </a:gridCol>
                <a:gridCol w="1424709">
                  <a:extLst>
                    <a:ext uri="{9D8B030D-6E8A-4147-A177-3AD203B41FA5}">
                      <a16:colId xmlns:a16="http://schemas.microsoft.com/office/drawing/2014/main" val="1413670137"/>
                    </a:ext>
                  </a:extLst>
                </a:gridCol>
                <a:gridCol w="1339923">
                  <a:extLst>
                    <a:ext uri="{9D8B030D-6E8A-4147-A177-3AD203B41FA5}">
                      <a16:colId xmlns:a16="http://schemas.microsoft.com/office/drawing/2014/main" val="1336420745"/>
                    </a:ext>
                  </a:extLst>
                </a:gridCol>
              </a:tblGrid>
              <a:tr h="383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65960"/>
                  </a:ext>
                </a:extLst>
              </a:tr>
              <a:tr h="615249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</a:t>
                      </a:r>
                      <a:r>
                        <a:rPr lang="en-US" baseline="0" dirty="0" smtClean="0"/>
                        <a:t> SEATTLE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SOUTHEAST SEATTLE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NORTHEAST SEATTLE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 SEATTLE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NORTHWEST</a:t>
                      </a:r>
                      <a:r>
                        <a:rPr lang="en-US" baseline="0" dirty="0" smtClean="0"/>
                        <a:t> SEATTLE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PIONEER SQUARE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61622"/>
                  </a:ext>
                </a:extLst>
              </a:tr>
              <a:tr h="383867">
                <a:tc>
                  <a:txBody>
                    <a:bodyPr/>
                    <a:lstStyle/>
                    <a:p>
                      <a:r>
                        <a:rPr lang="en-US" dirty="0" smtClean="0"/>
                        <a:t>WHITE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96530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22421"/>
                  </a:ext>
                </a:extLst>
              </a:tr>
              <a:tr h="383867">
                <a:tc>
                  <a:txBody>
                    <a:bodyPr/>
                    <a:lstStyle/>
                    <a:p>
                      <a:r>
                        <a:rPr lang="en-US" dirty="0" smtClean="0"/>
                        <a:t>ASIAN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1700"/>
                  </a:ext>
                </a:extLst>
              </a:tr>
              <a:tr h="383867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98985"/>
                  </a:ext>
                </a:extLst>
              </a:tr>
              <a:tr h="383867">
                <a:tc>
                  <a:txBody>
                    <a:bodyPr/>
                    <a:lstStyle/>
                    <a:p>
                      <a:r>
                        <a:rPr lang="en-US" dirty="0" smtClean="0"/>
                        <a:t>OTHER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39945"/>
                  </a:ext>
                </a:extLst>
              </a:tr>
              <a:tr h="383867">
                <a:tc>
                  <a:txBody>
                    <a:bodyPr/>
                    <a:lstStyle/>
                    <a:p>
                      <a:r>
                        <a:rPr lang="en-US" dirty="0" smtClean="0"/>
                        <a:t>TOTAL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1706"/>
                  </a:ext>
                </a:extLst>
              </a:tr>
              <a:tr h="946522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HOUSEHOLD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00298"/>
                  </a:ext>
                </a:extLst>
              </a:tr>
              <a:tr h="662566">
                <a:tc>
                  <a:txBody>
                    <a:bodyPr/>
                    <a:lstStyle/>
                    <a:p>
                      <a:r>
                        <a:rPr lang="en-US" dirty="0" smtClean="0"/>
                        <a:t>UNEMPLOY-MENT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723804"/>
                  </a:ext>
                </a:extLst>
              </a:tr>
              <a:tr h="662566">
                <a:tc>
                  <a:txBody>
                    <a:bodyPr/>
                    <a:lstStyle/>
                    <a:p>
                      <a:r>
                        <a:rPr lang="en-US" dirty="0" smtClean="0"/>
                        <a:t>POVERTY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18.9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5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95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774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Additional Select Data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104900"/>
            <a:ext cx="11111024" cy="5267325"/>
          </a:xfrm>
        </p:spPr>
        <p:txBody>
          <a:bodyPr>
            <a:normAutofit/>
          </a:bodyPr>
          <a:lstStyle/>
          <a:p>
            <a:r>
              <a:rPr lang="en-US" dirty="0" smtClean="0"/>
              <a:t>Seattle Public Schools: Free and Reduced Lunches By Race (2018)</a:t>
            </a:r>
          </a:p>
          <a:p>
            <a:pPr lvl="1"/>
            <a:r>
              <a:rPr lang="en-US" dirty="0" smtClean="0"/>
              <a:t>African-American 83%</a:t>
            </a:r>
          </a:p>
          <a:p>
            <a:pPr lvl="1"/>
            <a:r>
              <a:rPr lang="en-US" dirty="0" smtClean="0"/>
              <a:t>Caucasian 8% </a:t>
            </a:r>
          </a:p>
          <a:p>
            <a:r>
              <a:rPr lang="en-US" dirty="0" smtClean="0"/>
              <a:t>Seattle Public Schools: 8</a:t>
            </a:r>
            <a:r>
              <a:rPr lang="en-US" baseline="30000" dirty="0" smtClean="0"/>
              <a:t>th</a:t>
            </a:r>
            <a:r>
              <a:rPr lang="en-US" dirty="0" smtClean="0"/>
              <a:t> Grade Smarter Balanced Test Proficiency (2018)</a:t>
            </a:r>
          </a:p>
          <a:p>
            <a:pPr lvl="1"/>
            <a:r>
              <a:rPr lang="en-US" dirty="0" smtClean="0"/>
              <a:t>Black = 30% Math and 35% Reading</a:t>
            </a:r>
          </a:p>
          <a:p>
            <a:pPr lvl="1"/>
            <a:r>
              <a:rPr lang="en-US" dirty="0" smtClean="0"/>
              <a:t>White = 74% Math and 83% Reading</a:t>
            </a:r>
          </a:p>
          <a:p>
            <a:r>
              <a:rPr lang="en-US" dirty="0" smtClean="0"/>
              <a:t>U.S. Median Income by Race (2017)</a:t>
            </a:r>
          </a:p>
          <a:p>
            <a:pPr lvl="1"/>
            <a:r>
              <a:rPr lang="en-US" dirty="0" smtClean="0"/>
              <a:t>$40,258 Black</a:t>
            </a:r>
          </a:p>
          <a:p>
            <a:pPr lvl="1"/>
            <a:r>
              <a:rPr lang="en-US" dirty="0" smtClean="0"/>
              <a:t>$68,145 White</a:t>
            </a:r>
          </a:p>
          <a:p>
            <a:r>
              <a:rPr lang="en-US" dirty="0" smtClean="0"/>
              <a:t>U.S. Incarceration Rates by Race (2016)</a:t>
            </a:r>
          </a:p>
          <a:p>
            <a:pPr lvl="1"/>
            <a:r>
              <a:rPr lang="en-US" dirty="0" smtClean="0"/>
              <a:t>Black = 1,408 per 1,000</a:t>
            </a:r>
          </a:p>
          <a:p>
            <a:pPr lvl="1"/>
            <a:r>
              <a:rPr lang="en-US" dirty="0" smtClean="0"/>
              <a:t>White = 275 per 1,000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637222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Seattle Public Schools Website; U.S. Census Bureau; U.S. Department of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4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come inequality: The difference between the US and Europe,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1500"/>
            <a:ext cx="116744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UNITED STATES: INCOME INEQUALITY OVER TIME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1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7" y="365126"/>
            <a:ext cx="11185451" cy="80445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Change in Income Inequality in U.S. Over Time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028" y="1371601"/>
            <a:ext cx="9218428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8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37058</TotalTime>
  <Words>1840</Words>
  <Application>Microsoft Office PowerPoint</Application>
  <PresentationFormat>Widescreen</PresentationFormat>
  <Paragraphs>438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Economic Development in South Seattle</vt:lpstr>
      <vt:lpstr>Bold Structural Change; Not Just Incremental Reform </vt:lpstr>
      <vt:lpstr>Agenda</vt:lpstr>
      <vt:lpstr>How Can We Promote Economic Growth in South Seattle?</vt:lpstr>
      <vt:lpstr>PowerPoint Presentation</vt:lpstr>
      <vt:lpstr>Seattle Neighborhood Data (2017)</vt:lpstr>
      <vt:lpstr>Additional Select Data</vt:lpstr>
      <vt:lpstr>PowerPoint Presentation</vt:lpstr>
      <vt:lpstr>Change in Income Inequality in U.S. Over Time</vt:lpstr>
      <vt:lpstr>Agenda</vt:lpstr>
      <vt:lpstr>PowerPoint Presentation</vt:lpstr>
      <vt:lpstr>Economic Development Objectives</vt:lpstr>
      <vt:lpstr>Agenda</vt:lpstr>
      <vt:lpstr>Financially Redistributive</vt:lpstr>
      <vt:lpstr>Seattle High Schools: Free and Reduced Lunch Versus SAT </vt:lpstr>
      <vt:lpstr>My Proposal: Community Investment Schools </vt:lpstr>
      <vt:lpstr>Washington State: Tax Policy</vt:lpstr>
      <vt:lpstr>PowerPoint Presentation</vt:lpstr>
      <vt:lpstr>State Legislature 2021: Revenue Proposal (FRANK CHOPP PROPOSAL)</vt:lpstr>
      <vt:lpstr>Strategic Investment</vt:lpstr>
      <vt:lpstr>KING COUNTY EQUITY NOW</vt:lpstr>
      <vt:lpstr>Progressive Policy</vt:lpstr>
      <vt:lpstr>Organizational Support – Societal Cohesion</vt:lpstr>
      <vt:lpstr>PowerPoint Presentation</vt:lpstr>
      <vt:lpstr>Agenda</vt:lpstr>
      <vt:lpstr>Themes</vt:lpstr>
      <vt:lpstr>My Priorities</vt:lpstr>
    </vt:vector>
  </TitlesOfParts>
  <Company>CONFIGMGR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2020 Legislative Session</dc:title>
  <dc:creator>John Stafford</dc:creator>
  <cp:lastModifiedBy>John Stafford</cp:lastModifiedBy>
  <cp:revision>271</cp:revision>
  <dcterms:created xsi:type="dcterms:W3CDTF">2020-03-13T21:41:43Z</dcterms:created>
  <dcterms:modified xsi:type="dcterms:W3CDTF">2020-07-25T18:58:47Z</dcterms:modified>
</cp:coreProperties>
</file>