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75" r:id="rId3"/>
    <p:sldId id="391" r:id="rId4"/>
    <p:sldId id="450" r:id="rId5"/>
    <p:sldId id="474" r:id="rId6"/>
    <p:sldId id="486" r:id="rId7"/>
    <p:sldId id="485" r:id="rId8"/>
    <p:sldId id="446" r:id="rId9"/>
    <p:sldId id="445" r:id="rId10"/>
    <p:sldId id="487" r:id="rId11"/>
    <p:sldId id="448" r:id="rId12"/>
    <p:sldId id="478" r:id="rId13"/>
    <p:sldId id="483" r:id="rId14"/>
    <p:sldId id="464" r:id="rId15"/>
    <p:sldId id="465" r:id="rId16"/>
    <p:sldId id="476" r:id="rId17"/>
    <p:sldId id="477" r:id="rId18"/>
    <p:sldId id="466" r:id="rId19"/>
    <p:sldId id="484" r:id="rId20"/>
    <p:sldId id="489" r:id="rId21"/>
    <p:sldId id="459" r:id="rId22"/>
    <p:sldId id="482" r:id="rId23"/>
    <p:sldId id="46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7AD2C2-1934-4DD3-8498-05B5FCEA1FE9}">
          <p14:sldIdLst>
            <p14:sldId id="256"/>
            <p14:sldId id="375"/>
            <p14:sldId id="391"/>
            <p14:sldId id="450"/>
            <p14:sldId id="474"/>
            <p14:sldId id="486"/>
            <p14:sldId id="485"/>
            <p14:sldId id="446"/>
            <p14:sldId id="445"/>
            <p14:sldId id="487"/>
            <p14:sldId id="448"/>
            <p14:sldId id="478"/>
            <p14:sldId id="483"/>
            <p14:sldId id="464"/>
            <p14:sldId id="465"/>
            <p14:sldId id="476"/>
            <p14:sldId id="477"/>
            <p14:sldId id="466"/>
            <p14:sldId id="484"/>
            <p14:sldId id="489"/>
            <p14:sldId id="459"/>
            <p14:sldId id="482"/>
            <p14:sldId id="460"/>
          </p14:sldIdLst>
        </p14:section>
        <p14:section name="Untitled Section" id="{735B05C6-AE9C-4F64-983D-B9128FA0EE8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75" autoAdjust="0"/>
    <p:restoredTop sz="93801" autoAdjust="0"/>
  </p:normalViewPr>
  <p:slideViewPr>
    <p:cSldViewPr snapToGrid="0">
      <p:cViewPr varScale="1">
        <p:scale>
          <a:sx n="67" d="100"/>
          <a:sy n="67" d="100"/>
        </p:scale>
        <p:origin x="3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F8AE9-9110-47BF-BB52-97F5B2281E2E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28A86-6E59-4B73-85E8-A9FD2D431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9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0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0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6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6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0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5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7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8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5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9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049E9-5B16-493B-ADAD-5F0797B069F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7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489" y="628651"/>
            <a:ext cx="11633812" cy="150494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/>
            </a:r>
            <a:br>
              <a:rPr lang="en-US" b="1" u="sng" dirty="0" smtClean="0">
                <a:solidFill>
                  <a:srgbClr val="0070C0"/>
                </a:solidFill>
              </a:rPr>
            </a:br>
            <a:r>
              <a:rPr lang="en-US" sz="4800" b="1" u="sng" dirty="0" smtClean="0">
                <a:solidFill>
                  <a:srgbClr val="0070C0"/>
                </a:solidFill>
              </a:rPr>
              <a:t>Health </a:t>
            </a:r>
            <a:r>
              <a:rPr lang="en-US" sz="4800" b="1" u="sng" dirty="0" smtClean="0">
                <a:solidFill>
                  <a:srgbClr val="0070C0"/>
                </a:solidFill>
              </a:rPr>
              <a:t>Care Reform In Washington State</a:t>
            </a:r>
            <a:endParaRPr lang="en-US" sz="4800" b="1" u="sng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09875"/>
            <a:ext cx="9144000" cy="17716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Substantive Saturday Session</a:t>
            </a:r>
          </a:p>
          <a:p>
            <a:r>
              <a:rPr lang="en-US" sz="2800" dirty="0" smtClean="0"/>
              <a:t>July 11, 2020</a:t>
            </a:r>
          </a:p>
          <a:p>
            <a:r>
              <a:rPr lang="en-US" sz="2800" dirty="0" smtClean="0"/>
              <a:t>(John Stafford)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763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83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Health Care Expenditures Versus Life Expectancy</a:t>
            </a:r>
            <a:endParaRPr lang="en-US" b="1" u="sng" dirty="0"/>
          </a:p>
        </p:txBody>
      </p:sp>
      <p:pic>
        <p:nvPicPr>
          <p:cNvPr id="3074" name="Picture 2" descr="This one chart shows how far behind the US lags in healthcare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299" y="933450"/>
            <a:ext cx="9820275" cy="564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74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93676"/>
            <a:ext cx="10515600" cy="5016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Reasons For High U.S. Cost (Partial List)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876299"/>
            <a:ext cx="11029950" cy="5581651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Societal Factors</a:t>
            </a:r>
          </a:p>
          <a:p>
            <a:pPr lvl="1"/>
            <a:r>
              <a:rPr lang="en-US" sz="2000" dirty="0" smtClean="0"/>
              <a:t>Aging Demographic, High Obesity Levels, Gun Violence, High Incarcerated Population</a:t>
            </a:r>
          </a:p>
          <a:p>
            <a:pPr lvl="1"/>
            <a:r>
              <a:rPr lang="en-US" sz="2000" dirty="0" smtClean="0"/>
              <a:t>New Pharmaceutical Benefit (Medicare Part D), No Bulk Purchasing, Patents, Technological Sophistication, Limited Cross-Border Imports of Vaccines, Cosmetic Surgeries</a:t>
            </a:r>
            <a:r>
              <a:rPr lang="en-US" sz="2000" dirty="0"/>
              <a:t>,</a:t>
            </a:r>
            <a:r>
              <a:rPr lang="en-US" sz="2000" dirty="0" smtClean="0"/>
              <a:t> Lawsuits -- Litigious Society and High Jury Awards, Excessive Licensing Requirements in Profession</a:t>
            </a:r>
            <a:endParaRPr lang="en-US" sz="2000" dirty="0"/>
          </a:p>
          <a:p>
            <a:r>
              <a:rPr lang="en-US" sz="2000" b="1" dirty="0" smtClean="0"/>
              <a:t>5 Health Care Models Operating Concurrently</a:t>
            </a:r>
          </a:p>
          <a:p>
            <a:pPr lvl="1"/>
            <a:r>
              <a:rPr lang="en-US" sz="2000" dirty="0" smtClean="0"/>
              <a:t>High Administrative Costs</a:t>
            </a:r>
          </a:p>
          <a:p>
            <a:pPr lvl="1"/>
            <a:r>
              <a:rPr lang="en-US" sz="2000" dirty="0" smtClean="0"/>
              <a:t>Lack of Standardization/Automation of Medical Records</a:t>
            </a:r>
          </a:p>
          <a:p>
            <a:pPr lvl="1"/>
            <a:r>
              <a:rPr lang="en-US" sz="2000" dirty="0" smtClean="0"/>
              <a:t>Fraud</a:t>
            </a:r>
          </a:p>
          <a:p>
            <a:pPr lvl="1"/>
            <a:r>
              <a:rPr lang="en-US" sz="2000" dirty="0" smtClean="0"/>
              <a:t>Federal and State Programs That Share Payment Responsibility (e.g., Medicaid)</a:t>
            </a:r>
          </a:p>
          <a:p>
            <a:r>
              <a:rPr lang="en-US" sz="2000" b="1" dirty="0" smtClean="0"/>
              <a:t>Costs Associated with Employer Based Model</a:t>
            </a:r>
          </a:p>
          <a:p>
            <a:pPr lvl="1"/>
            <a:r>
              <a:rPr lang="en-US" sz="2000" dirty="0" smtClean="0"/>
              <a:t>Portability</a:t>
            </a:r>
          </a:p>
          <a:p>
            <a:pPr lvl="1"/>
            <a:r>
              <a:rPr lang="en-US" sz="2000" dirty="0" smtClean="0"/>
              <a:t>Cobra</a:t>
            </a:r>
          </a:p>
          <a:p>
            <a:pPr lvl="1"/>
            <a:r>
              <a:rPr lang="en-US" sz="2000" dirty="0" smtClean="0"/>
              <a:t>No Incentive For Lifecycle Care (E.G. Billboards That Advocate Against Drinking)</a:t>
            </a:r>
          </a:p>
          <a:p>
            <a:r>
              <a:rPr lang="en-US" sz="2000" b="1" dirty="0" smtClean="0"/>
              <a:t>High Uninsured Leads to Added Costs</a:t>
            </a:r>
          </a:p>
          <a:p>
            <a:pPr lvl="1"/>
            <a:r>
              <a:rPr lang="en-US" sz="2000" dirty="0" smtClean="0"/>
              <a:t>Emergency Room Care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39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51"/>
            <a:ext cx="10515600" cy="723899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Reasons for High U.S. Cost (2/2)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387" y="895350"/>
            <a:ext cx="11325225" cy="5743575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/>
              <a:t>Profit At Multiple Levels</a:t>
            </a:r>
          </a:p>
          <a:p>
            <a:pPr lvl="1"/>
            <a:r>
              <a:rPr lang="en-US" sz="8000" dirty="0" smtClean="0"/>
              <a:t>Price </a:t>
            </a:r>
            <a:r>
              <a:rPr lang="en-US" sz="8000" dirty="0"/>
              <a:t>Gouging</a:t>
            </a:r>
          </a:p>
          <a:p>
            <a:pPr lvl="1"/>
            <a:r>
              <a:rPr lang="en-US" sz="8000" dirty="0" smtClean="0"/>
              <a:t>Companies Pursuing Addiction (E.G</a:t>
            </a:r>
            <a:r>
              <a:rPr lang="en-US" sz="8000" dirty="0"/>
              <a:t>. </a:t>
            </a:r>
            <a:r>
              <a:rPr lang="en-US" sz="8000" dirty="0" err="1" smtClean="0"/>
              <a:t>Opiods</a:t>
            </a:r>
            <a:r>
              <a:rPr lang="en-US" sz="8000" dirty="0"/>
              <a:t>)</a:t>
            </a:r>
            <a:endParaRPr lang="en-US" sz="8000" b="1" dirty="0"/>
          </a:p>
          <a:p>
            <a:r>
              <a:rPr lang="en-US" sz="8000" b="1" dirty="0"/>
              <a:t>Lack of Incentives to Manage Cost</a:t>
            </a:r>
          </a:p>
          <a:p>
            <a:pPr lvl="1"/>
            <a:r>
              <a:rPr lang="en-US" sz="8000" dirty="0"/>
              <a:t>Consumer: “Insurance Will Pay For It”</a:t>
            </a:r>
          </a:p>
          <a:p>
            <a:pPr lvl="1"/>
            <a:r>
              <a:rPr lang="en-US" sz="8000" dirty="0"/>
              <a:t>Company Buyer: “This is Between the Consumer and Our Health Care Provider”</a:t>
            </a:r>
          </a:p>
          <a:p>
            <a:pPr lvl="1"/>
            <a:r>
              <a:rPr lang="en-US" sz="8000" dirty="0"/>
              <a:t>Insurance Company: “This Will Be Handled Via Charging the Company Via Premiums”</a:t>
            </a:r>
          </a:p>
          <a:p>
            <a:pPr lvl="1"/>
            <a:r>
              <a:rPr lang="en-US" sz="8000" dirty="0"/>
              <a:t>Physician: “I Will Be Able To Do These Procedures and Bill the Insurance Company.” </a:t>
            </a:r>
            <a:r>
              <a:rPr lang="en-US" sz="8000" dirty="0" smtClean="0"/>
              <a:t>“I </a:t>
            </a:r>
            <a:r>
              <a:rPr lang="en-US" sz="8000" dirty="0"/>
              <a:t>May Choose to Perform Extra Procedures to Protect Myself From Lawsuits”</a:t>
            </a:r>
          </a:p>
          <a:p>
            <a:pPr lvl="1"/>
            <a:r>
              <a:rPr lang="en-US" sz="8000" dirty="0" smtClean="0"/>
              <a:t>Asymmetric </a:t>
            </a:r>
            <a:r>
              <a:rPr lang="en-US" sz="8000" dirty="0"/>
              <a:t>Information </a:t>
            </a:r>
          </a:p>
          <a:p>
            <a:r>
              <a:rPr lang="en-US" sz="8000" b="1" dirty="0"/>
              <a:t>Related Questions</a:t>
            </a:r>
          </a:p>
          <a:p>
            <a:pPr lvl="1"/>
            <a:r>
              <a:rPr lang="en-US" sz="8000" dirty="0"/>
              <a:t>Should Health Care Be a For-Profit </a:t>
            </a:r>
            <a:r>
              <a:rPr lang="en-US" sz="8000" dirty="0" smtClean="0"/>
              <a:t>Industry?</a:t>
            </a:r>
            <a:endParaRPr lang="en-US" sz="8000" dirty="0"/>
          </a:p>
          <a:p>
            <a:pPr lvl="1"/>
            <a:r>
              <a:rPr lang="en-US" sz="8000" dirty="0"/>
              <a:t>Is Health Care a Fundamental Right?</a:t>
            </a:r>
          </a:p>
          <a:p>
            <a:pPr lvl="1"/>
            <a:r>
              <a:rPr lang="en-US" sz="8000" dirty="0" smtClean="0"/>
              <a:t>Equity: Race and Ethnic Divides, Class Divides, Urban/Rural Divide</a:t>
            </a:r>
          </a:p>
          <a:p>
            <a:pPr lvl="2"/>
            <a:r>
              <a:rPr lang="en-US" sz="7600" dirty="0" smtClean="0"/>
              <a:t>Zip Code and Life Expectancy</a:t>
            </a:r>
            <a:endParaRPr lang="en-US" sz="7600" dirty="0"/>
          </a:p>
          <a:p>
            <a:pPr lvl="1"/>
            <a:r>
              <a:rPr lang="en-US" sz="8000" dirty="0"/>
              <a:t>The Internet, Telemedicine, and </a:t>
            </a:r>
            <a:r>
              <a:rPr lang="en-US" sz="8000" dirty="0" smtClean="0"/>
              <a:t>Equity</a:t>
            </a:r>
          </a:p>
          <a:p>
            <a:pPr lvl="1"/>
            <a:r>
              <a:rPr lang="en-US" sz="8000" dirty="0" smtClean="0"/>
              <a:t>Efforts to Repeal the ACA</a:t>
            </a:r>
            <a:endParaRPr lang="en-US" sz="8000" dirty="0"/>
          </a:p>
          <a:p>
            <a:r>
              <a:rPr lang="en-US" sz="8000" b="1" dirty="0"/>
              <a:t>The System is Resistant to </a:t>
            </a:r>
            <a:r>
              <a:rPr lang="en-US" sz="8000" b="1" dirty="0" smtClean="0"/>
              <a:t>Change – It Has Momentum</a:t>
            </a:r>
            <a:endParaRPr lang="en-US" sz="80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7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551"/>
            <a:ext cx="10515600" cy="8953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/>
            </a:r>
            <a:br>
              <a:rPr lang="en-US" b="1" u="sng" dirty="0" smtClean="0">
                <a:solidFill>
                  <a:srgbClr val="0070C0"/>
                </a:solidFill>
              </a:rPr>
            </a:br>
            <a:r>
              <a:rPr lang="en-US" b="1" u="sng" dirty="0" smtClean="0">
                <a:solidFill>
                  <a:srgbClr val="0070C0"/>
                </a:solidFill>
              </a:rPr>
              <a:t>Agenda</a:t>
            </a:r>
            <a:br>
              <a:rPr lang="en-US" b="1" u="sng" dirty="0" smtClean="0">
                <a:solidFill>
                  <a:srgbClr val="0070C0"/>
                </a:solidFill>
              </a:rPr>
            </a:b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The Health Care Crisis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Washington State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Policy Update and Options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305175" y="3362325"/>
            <a:ext cx="131178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4" y="133351"/>
            <a:ext cx="11858625" cy="771524"/>
          </a:xfrm>
        </p:spPr>
        <p:txBody>
          <a:bodyPr>
            <a:normAutofit fontScale="90000"/>
          </a:bodyPr>
          <a:lstStyle/>
          <a:p>
            <a:pPr algn="ctr">
              <a:lnSpc>
                <a:spcPts val="3500"/>
              </a:lnSpc>
            </a:pPr>
            <a:r>
              <a:rPr lang="en-US" b="1" u="sng" dirty="0" smtClean="0"/>
              <a:t>States By Coverage Levels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(Non-Medicaid Expansion States)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223021"/>
              </p:ext>
            </p:extLst>
          </p:nvPr>
        </p:nvGraphicFramePr>
        <p:xfrm>
          <a:off x="904876" y="1000124"/>
          <a:ext cx="10353674" cy="5610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052">
                  <a:extLst>
                    <a:ext uri="{9D8B030D-6E8A-4147-A177-3AD203B41FA5}">
                      <a16:colId xmlns:a16="http://schemas.microsoft.com/office/drawing/2014/main" val="497949793"/>
                    </a:ext>
                  </a:extLst>
                </a:gridCol>
                <a:gridCol w="1624455">
                  <a:extLst>
                    <a:ext uri="{9D8B030D-6E8A-4147-A177-3AD203B41FA5}">
                      <a16:colId xmlns:a16="http://schemas.microsoft.com/office/drawing/2014/main" val="513491896"/>
                    </a:ext>
                  </a:extLst>
                </a:gridCol>
                <a:gridCol w="1570902">
                  <a:extLst>
                    <a:ext uri="{9D8B030D-6E8A-4147-A177-3AD203B41FA5}">
                      <a16:colId xmlns:a16="http://schemas.microsoft.com/office/drawing/2014/main" val="3151741687"/>
                    </a:ext>
                  </a:extLst>
                </a:gridCol>
                <a:gridCol w="1249582">
                  <a:extLst>
                    <a:ext uri="{9D8B030D-6E8A-4147-A177-3AD203B41FA5}">
                      <a16:colId xmlns:a16="http://schemas.microsoft.com/office/drawing/2014/main" val="2049447910"/>
                    </a:ext>
                  </a:extLst>
                </a:gridCol>
                <a:gridCol w="1303135">
                  <a:extLst>
                    <a:ext uri="{9D8B030D-6E8A-4147-A177-3AD203B41FA5}">
                      <a16:colId xmlns:a16="http://schemas.microsoft.com/office/drawing/2014/main" val="1218885087"/>
                    </a:ext>
                  </a:extLst>
                </a:gridCol>
                <a:gridCol w="1017516">
                  <a:extLst>
                    <a:ext uri="{9D8B030D-6E8A-4147-A177-3AD203B41FA5}">
                      <a16:colId xmlns:a16="http://schemas.microsoft.com/office/drawing/2014/main" val="3574132737"/>
                    </a:ext>
                  </a:extLst>
                </a:gridCol>
                <a:gridCol w="1213878">
                  <a:extLst>
                    <a:ext uri="{9D8B030D-6E8A-4147-A177-3AD203B41FA5}">
                      <a16:colId xmlns:a16="http://schemas.microsoft.com/office/drawing/2014/main" val="2410165525"/>
                    </a:ext>
                  </a:extLst>
                </a:gridCol>
                <a:gridCol w="821154">
                  <a:extLst>
                    <a:ext uri="{9D8B030D-6E8A-4147-A177-3AD203B41FA5}">
                      <a16:colId xmlns:a16="http://schemas.microsoft.com/office/drawing/2014/main" val="35621955"/>
                    </a:ext>
                  </a:extLst>
                </a:gridCol>
              </a:tblGrid>
              <a:tr h="3740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sng" strike="noStrike" baseline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State</a:t>
                      </a:r>
                      <a:endParaRPr lang="en-US" sz="1500" b="1" i="0" u="sng" strike="noStrike" baseline="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sng" strike="noStrike" baseline="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Employer</a:t>
                      </a:r>
                      <a:endParaRPr lang="en-US" sz="1500" b="1" i="0" u="sng" strike="noStrike" baseline="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sng" strike="noStrike" baseline="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Non-Group</a:t>
                      </a:r>
                      <a:endParaRPr lang="en-US" sz="1500" b="1" i="0" u="sng" strike="noStrike" baseline="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sng" strike="noStrike" baseline="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Medicaid</a:t>
                      </a:r>
                      <a:endParaRPr lang="en-US" sz="1500" b="1" i="0" u="sng" strike="noStrike" baseline="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sng" strike="noStrike" baseline="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Medicare</a:t>
                      </a:r>
                      <a:endParaRPr lang="en-US" sz="1500" b="1" i="0" u="sng" strike="noStrike" baseline="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sng" strike="noStrike" baseline="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  <a:endParaRPr lang="en-US" sz="1500" b="1" i="0" u="sng" strike="noStrike" baseline="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sng" strike="noStrike" baseline="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Uninsured</a:t>
                      </a:r>
                      <a:endParaRPr lang="en-US" sz="1500" b="1" i="0" u="sng" strike="noStrike" baseline="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sng" strike="noStrike" baseline="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US" sz="1500" b="1" i="0" u="sng" strike="noStrike" baseline="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06444049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Wisconsin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57%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5%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17%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15%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6%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74651992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California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47%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7%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26%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11%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7%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24366454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Kansas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55%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6%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14%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14%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2%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9%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17971715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Missouri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52%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6%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15%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16%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9%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53102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South Dakota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52%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8%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13%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15%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2%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9%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35846882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Alabama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47%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5%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20%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16%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2%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10%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55988400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South Carolina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45%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6%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19%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16%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2%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10%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13604141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North Carolina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47%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6%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18%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15%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3%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11%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66118372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Wyoming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55%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7%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10%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15%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2%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11%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6042432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Mississippi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43%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5%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23%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14%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2%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12%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5726772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Florida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40%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10%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18%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17%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2%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13%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94837941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Georgia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49%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6%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17%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12%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2%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14%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3476401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Oklahoma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46%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6%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18%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15%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2%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14%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29133795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Texas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47%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6%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17%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10%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2%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  <a:latin typeface="Arial" panose="020B0604020202020204" pitchFamily="34" charset="0"/>
                        </a:rPr>
                        <a:t>18%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04171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40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10515600" cy="7397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623566"/>
              </p:ext>
            </p:extLst>
          </p:nvPr>
        </p:nvGraphicFramePr>
        <p:xfrm>
          <a:off x="95250" y="485119"/>
          <a:ext cx="11858627" cy="6399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3724">
                  <a:extLst>
                    <a:ext uri="{9D8B030D-6E8A-4147-A177-3AD203B41FA5}">
                      <a16:colId xmlns:a16="http://schemas.microsoft.com/office/drawing/2014/main" val="1166716652"/>
                    </a:ext>
                  </a:extLst>
                </a:gridCol>
                <a:gridCol w="2021285">
                  <a:extLst>
                    <a:ext uri="{9D8B030D-6E8A-4147-A177-3AD203B41FA5}">
                      <a16:colId xmlns:a16="http://schemas.microsoft.com/office/drawing/2014/main" val="783883728"/>
                    </a:ext>
                  </a:extLst>
                </a:gridCol>
                <a:gridCol w="1954650">
                  <a:extLst>
                    <a:ext uri="{9D8B030D-6E8A-4147-A177-3AD203B41FA5}">
                      <a16:colId xmlns:a16="http://schemas.microsoft.com/office/drawing/2014/main" val="948406020"/>
                    </a:ext>
                  </a:extLst>
                </a:gridCol>
                <a:gridCol w="1554837">
                  <a:extLst>
                    <a:ext uri="{9D8B030D-6E8A-4147-A177-3AD203B41FA5}">
                      <a16:colId xmlns:a16="http://schemas.microsoft.com/office/drawing/2014/main" val="2615108988"/>
                    </a:ext>
                  </a:extLst>
                </a:gridCol>
                <a:gridCol w="1621471">
                  <a:extLst>
                    <a:ext uri="{9D8B030D-6E8A-4147-A177-3AD203B41FA5}">
                      <a16:colId xmlns:a16="http://schemas.microsoft.com/office/drawing/2014/main" val="2417679344"/>
                    </a:ext>
                  </a:extLst>
                </a:gridCol>
                <a:gridCol w="1266078">
                  <a:extLst>
                    <a:ext uri="{9D8B030D-6E8A-4147-A177-3AD203B41FA5}">
                      <a16:colId xmlns:a16="http://schemas.microsoft.com/office/drawing/2014/main" val="863541161"/>
                    </a:ext>
                  </a:extLst>
                </a:gridCol>
                <a:gridCol w="1510411">
                  <a:extLst>
                    <a:ext uri="{9D8B030D-6E8A-4147-A177-3AD203B41FA5}">
                      <a16:colId xmlns:a16="http://schemas.microsoft.com/office/drawing/2014/main" val="3136339131"/>
                    </a:ext>
                  </a:extLst>
                </a:gridCol>
                <a:gridCol w="1116171">
                  <a:extLst>
                    <a:ext uri="{9D8B030D-6E8A-4147-A177-3AD203B41FA5}">
                      <a16:colId xmlns:a16="http://schemas.microsoft.com/office/drawing/2014/main" val="2017283522"/>
                    </a:ext>
                  </a:extLst>
                </a:gridCol>
              </a:tblGrid>
              <a:tr h="243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State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7030A0"/>
                          </a:solidFill>
                          <a:effectLst/>
                        </a:rPr>
                        <a:t>Employer</a:t>
                      </a:r>
                      <a:endParaRPr lang="en-US" sz="16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7030A0"/>
                          </a:solidFill>
                          <a:effectLst/>
                        </a:rPr>
                        <a:t>Non-Group</a:t>
                      </a:r>
                      <a:endParaRPr lang="en-US" sz="16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7030A0"/>
                          </a:solidFill>
                          <a:effectLst/>
                        </a:rPr>
                        <a:t>Medicaid</a:t>
                      </a:r>
                      <a:endParaRPr lang="en-US" sz="16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7030A0"/>
                          </a:solidFill>
                          <a:effectLst/>
                        </a:rPr>
                        <a:t>Medicare</a:t>
                      </a:r>
                      <a:endParaRPr lang="en-US" sz="16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7030A0"/>
                          </a:solidFill>
                          <a:effectLst/>
                        </a:rPr>
                        <a:t>Military</a:t>
                      </a:r>
                      <a:endParaRPr lang="en-US" sz="16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7030A0"/>
                          </a:solidFill>
                          <a:effectLst/>
                        </a:rPr>
                        <a:t>Uninsured</a:t>
                      </a:r>
                      <a:endParaRPr lang="en-US" sz="16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3612584816"/>
                  </a:ext>
                </a:extLst>
              </a:tr>
              <a:tr h="303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District of Columbia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53%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28%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4229635487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Massachusetts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23%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3496866722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Hawaii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4153851416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Minnesota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57%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3963494584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Rhode Island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52%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23%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2326030568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Vermont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49%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23%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16%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622879675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Connecticut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54%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1818661259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Iowa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54%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19%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523771343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Michigan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51%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22%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2583954744"/>
                  </a:ext>
                </a:extLst>
              </a:tr>
              <a:tr h="303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New Hampshire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57%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657765044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New York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49%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26%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&lt;.01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2329596914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Delaware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3003976884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Kentucky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47%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26%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1793708225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Maryland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56%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19%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912738718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Ohio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52%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3489213180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Pennsylvania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52%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16%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675071040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West Virginia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26%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19%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254144766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Illinois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54%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19%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3047287427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New Jersey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57%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&lt;.01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2408658257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Oregon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48%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22%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16%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1064892499"/>
                  </a:ext>
                </a:extLst>
              </a:tr>
              <a:tr h="2218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Washington</a:t>
                      </a:r>
                      <a:endParaRPr lang="en-US" sz="10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52%</a:t>
                      </a:r>
                      <a:endParaRPr lang="en-US" sz="10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6%</a:t>
                      </a:r>
                      <a:endParaRPr lang="en-US" sz="10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21%</a:t>
                      </a:r>
                      <a:endParaRPr lang="en-US" sz="10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13%</a:t>
                      </a:r>
                      <a:endParaRPr lang="en-US" sz="10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2%</a:t>
                      </a:r>
                      <a:endParaRPr lang="en-US" sz="10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7%</a:t>
                      </a:r>
                      <a:endParaRPr lang="en-US" sz="10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704395433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Arkansas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42%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27%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16%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1702178673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Colorado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52%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2405004160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Indiana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54%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889231586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Louisiana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42%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29%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3149297075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Maine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48%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1147652792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Montana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1531121635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Nebraska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2784934179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North Dakota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57%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781058903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New Mexico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37%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33%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1283762067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Utah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61%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2923513773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Virginia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54%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2416410534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Tennessee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47%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3212613548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Arizona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22%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16%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964281395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Idaho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47%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2508736735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Nevada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48%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19%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3623960493"/>
                  </a:ext>
                </a:extLst>
              </a:tr>
              <a:tr h="153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Alaska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48%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en-US" sz="10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2" marR="3862" marT="3862" marB="0" anchor="b"/>
                </a:tc>
                <a:extLst>
                  <a:ext uri="{0D108BD9-81ED-4DB2-BD59-A6C34878D82A}">
                    <a16:rowId xmlns:a16="http://schemas.microsoft.com/office/drawing/2014/main" val="376202907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38551" y="-38100"/>
            <a:ext cx="491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Medicaid Expansion States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225893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82663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Health Exchanges and Public Options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269206"/>
            <a:ext cx="5157787" cy="490537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0070C0"/>
                </a:solidFill>
              </a:rPr>
              <a:t>ACA State Level Exchanges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759743"/>
            <a:ext cx="5157787" cy="4964907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California: Covered California</a:t>
            </a:r>
          </a:p>
          <a:p>
            <a:r>
              <a:rPr lang="en-US" b="1" dirty="0"/>
              <a:t>Colorado: Connect for Health Colorado</a:t>
            </a:r>
          </a:p>
          <a:p>
            <a:r>
              <a:rPr lang="en-US" b="1" dirty="0"/>
              <a:t>Connecticut: Access Health CT</a:t>
            </a:r>
          </a:p>
          <a:p>
            <a:r>
              <a:rPr lang="en-US" b="1" dirty="0"/>
              <a:t>District of Columbia: DC Health Link</a:t>
            </a:r>
          </a:p>
          <a:p>
            <a:r>
              <a:rPr lang="en-US" b="1" dirty="0"/>
              <a:t>Idaho: Health Idaho</a:t>
            </a:r>
          </a:p>
          <a:p>
            <a:r>
              <a:rPr lang="en-US" b="1" dirty="0"/>
              <a:t>Maryland: Maryland Health Connection</a:t>
            </a:r>
          </a:p>
          <a:p>
            <a:r>
              <a:rPr lang="en-US" b="1" dirty="0"/>
              <a:t>Massachusetts: Health Connector</a:t>
            </a:r>
          </a:p>
          <a:p>
            <a:r>
              <a:rPr lang="en-US" b="1" dirty="0"/>
              <a:t>Minnesota: MN Sure</a:t>
            </a:r>
          </a:p>
          <a:p>
            <a:r>
              <a:rPr lang="en-US" b="1" dirty="0"/>
              <a:t>Nevada: Nevada Health Link</a:t>
            </a:r>
          </a:p>
          <a:p>
            <a:r>
              <a:rPr lang="en-US" b="1" dirty="0"/>
              <a:t>New York: New York State of Health</a:t>
            </a:r>
          </a:p>
          <a:p>
            <a:r>
              <a:rPr lang="en-US" b="1" dirty="0"/>
              <a:t>Rhode Island: Health Source RI</a:t>
            </a:r>
          </a:p>
          <a:p>
            <a:r>
              <a:rPr lang="en-US" b="1" dirty="0"/>
              <a:t>Vermont: Vermont </a:t>
            </a:r>
            <a:r>
              <a:rPr lang="en-US" b="1" dirty="0" err="1"/>
              <a:t>Heatlh</a:t>
            </a:r>
            <a:r>
              <a:rPr lang="en-US" b="1" dirty="0"/>
              <a:t> Connect</a:t>
            </a:r>
          </a:p>
          <a:p>
            <a:r>
              <a:rPr lang="en-US" b="1" dirty="0">
                <a:solidFill>
                  <a:srgbClr val="FF0000"/>
                </a:solidFill>
              </a:rPr>
              <a:t>Washington: Washington Health Plan Finder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269205"/>
            <a:ext cx="5183188" cy="490537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0070C0"/>
                </a:solidFill>
              </a:rPr>
              <a:t>State Level Public Options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5" y="1759742"/>
            <a:ext cx="5670550" cy="4964908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Implemented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Washington State (“Cascade Care”)</a:t>
            </a:r>
          </a:p>
          <a:p>
            <a:r>
              <a:rPr lang="en-US" b="1" dirty="0" smtClean="0"/>
              <a:t>Considering</a:t>
            </a:r>
          </a:p>
          <a:p>
            <a:pPr lvl="1"/>
            <a:r>
              <a:rPr lang="en-US" b="1" dirty="0" smtClean="0"/>
              <a:t>Oregon</a:t>
            </a:r>
          </a:p>
          <a:p>
            <a:pPr lvl="1"/>
            <a:r>
              <a:rPr lang="en-US" b="1" dirty="0" smtClean="0"/>
              <a:t>California</a:t>
            </a:r>
          </a:p>
          <a:p>
            <a:pPr lvl="1"/>
            <a:r>
              <a:rPr lang="en-US" b="1" dirty="0" smtClean="0"/>
              <a:t>Nevada</a:t>
            </a:r>
          </a:p>
          <a:p>
            <a:pPr lvl="1"/>
            <a:r>
              <a:rPr lang="en-US" b="1" dirty="0" smtClean="0"/>
              <a:t>Wyoming</a:t>
            </a:r>
          </a:p>
          <a:p>
            <a:pPr lvl="1"/>
            <a:r>
              <a:rPr lang="en-US" b="1" dirty="0" smtClean="0"/>
              <a:t>Colorado</a:t>
            </a:r>
          </a:p>
          <a:p>
            <a:pPr lvl="1"/>
            <a:r>
              <a:rPr lang="en-US" b="1" dirty="0" smtClean="0"/>
              <a:t>New Mexico</a:t>
            </a:r>
          </a:p>
          <a:p>
            <a:pPr lvl="1"/>
            <a:r>
              <a:rPr lang="en-US" b="1" dirty="0" smtClean="0"/>
              <a:t>Minnesota</a:t>
            </a:r>
          </a:p>
          <a:p>
            <a:pPr lvl="1"/>
            <a:r>
              <a:rPr lang="en-US" b="1" dirty="0" smtClean="0"/>
              <a:t>Iowa</a:t>
            </a:r>
          </a:p>
          <a:p>
            <a:pPr lvl="1"/>
            <a:r>
              <a:rPr lang="en-US" b="1" dirty="0" smtClean="0"/>
              <a:t>Missouri</a:t>
            </a:r>
          </a:p>
          <a:p>
            <a:pPr lvl="1"/>
            <a:r>
              <a:rPr lang="en-US" b="1" dirty="0" smtClean="0"/>
              <a:t>Wisconsin</a:t>
            </a:r>
          </a:p>
          <a:p>
            <a:pPr lvl="1"/>
            <a:r>
              <a:rPr lang="en-US" b="1" dirty="0" smtClean="0"/>
              <a:t>Maryland</a:t>
            </a:r>
          </a:p>
          <a:p>
            <a:pPr lvl="1"/>
            <a:r>
              <a:rPr lang="en-US" b="1" dirty="0" smtClean="0"/>
              <a:t>New Jersey</a:t>
            </a:r>
            <a:endParaRPr lang="en-US" b="1" dirty="0"/>
          </a:p>
          <a:p>
            <a:pPr lvl="1"/>
            <a:r>
              <a:rPr lang="en-US" b="1" dirty="0" smtClean="0"/>
              <a:t>Delaware</a:t>
            </a:r>
          </a:p>
          <a:p>
            <a:pPr lvl="1"/>
            <a:r>
              <a:rPr lang="en-US" b="1" dirty="0" smtClean="0"/>
              <a:t>Connecticut</a:t>
            </a:r>
          </a:p>
          <a:p>
            <a:pPr lvl="1"/>
            <a:r>
              <a:rPr lang="en-US" b="1" dirty="0" smtClean="0"/>
              <a:t>Maine</a:t>
            </a:r>
          </a:p>
          <a:p>
            <a:pPr lvl="1"/>
            <a:r>
              <a:rPr lang="en-US" b="1" dirty="0" smtClean="0"/>
              <a:t>New Hampshire</a:t>
            </a:r>
          </a:p>
        </p:txBody>
      </p:sp>
    </p:spTree>
    <p:extLst>
      <p:ext uri="{BB962C8B-B14F-4D97-AF65-F5344CB8AC3E}">
        <p14:creationId xmlns:p14="http://schemas.microsoft.com/office/powerpoint/2010/main" val="408654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Mental Health Care in Washington State</a:t>
            </a:r>
            <a:endParaRPr lang="en-US" b="1" u="sng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81012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0070C0"/>
                </a:solidFill>
              </a:rPr>
              <a:t>Centralized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27100" y="2324099"/>
            <a:ext cx="5157787" cy="2057401"/>
          </a:xfrm>
        </p:spPr>
        <p:txBody>
          <a:bodyPr/>
          <a:lstStyle/>
          <a:p>
            <a:r>
              <a:rPr lang="en-US" dirty="0" smtClean="0"/>
              <a:t>Eastern State (Spokane County)</a:t>
            </a:r>
          </a:p>
          <a:p>
            <a:r>
              <a:rPr lang="en-US" dirty="0" smtClean="0"/>
              <a:t>Western State (Pierce County)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81012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0070C0"/>
                </a:solidFill>
              </a:rPr>
              <a:t>Decentralized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72200" y="2324098"/>
            <a:ext cx="5183188" cy="2057401"/>
          </a:xfrm>
        </p:spPr>
        <p:txBody>
          <a:bodyPr/>
          <a:lstStyle/>
          <a:p>
            <a:r>
              <a:rPr lang="en-US" dirty="0" smtClean="0"/>
              <a:t>Community Health Centers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8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800"/>
          </a:xfrm>
        </p:spPr>
        <p:txBody>
          <a:bodyPr/>
          <a:lstStyle/>
          <a:p>
            <a:pPr algn="ctr"/>
            <a:r>
              <a:rPr lang="en-US" b="1" u="sng" dirty="0" smtClean="0"/>
              <a:t>Top U.S. Healthcare Systems</a:t>
            </a:r>
            <a:endParaRPr lang="en-US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604196"/>
              </p:ext>
            </p:extLst>
          </p:nvPr>
        </p:nvGraphicFramePr>
        <p:xfrm>
          <a:off x="409576" y="1428756"/>
          <a:ext cx="10882311" cy="5133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4705">
                  <a:extLst>
                    <a:ext uri="{9D8B030D-6E8A-4147-A177-3AD203B41FA5}">
                      <a16:colId xmlns:a16="http://schemas.microsoft.com/office/drawing/2014/main" val="2074828784"/>
                    </a:ext>
                  </a:extLst>
                </a:gridCol>
                <a:gridCol w="3069202">
                  <a:extLst>
                    <a:ext uri="{9D8B030D-6E8A-4147-A177-3AD203B41FA5}">
                      <a16:colId xmlns:a16="http://schemas.microsoft.com/office/drawing/2014/main" val="1266649853"/>
                    </a:ext>
                  </a:extLst>
                </a:gridCol>
                <a:gridCol w="3069202">
                  <a:extLst>
                    <a:ext uri="{9D8B030D-6E8A-4147-A177-3AD203B41FA5}">
                      <a16:colId xmlns:a16="http://schemas.microsoft.com/office/drawing/2014/main" val="2371383694"/>
                    </a:ext>
                  </a:extLst>
                </a:gridCol>
                <a:gridCol w="3069202">
                  <a:extLst>
                    <a:ext uri="{9D8B030D-6E8A-4147-A177-3AD203B41FA5}">
                      <a16:colId xmlns:a16="http://schemas.microsoft.com/office/drawing/2014/main" val="1519539403"/>
                    </a:ext>
                  </a:extLst>
                </a:gridCol>
              </a:tblGrid>
              <a:tr h="520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U.S.</a:t>
                      </a:r>
                      <a:r>
                        <a:rPr lang="en-US" sz="1400" b="1" i="0" u="sng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NEWS AND WORLD REPORT (2019)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COMMONWEALTH</a:t>
                      </a:r>
                      <a:endParaRPr lang="en-US" sz="1400" b="1" i="0" u="sng" strike="noStrike" baseline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n-US" sz="1400" b="1" i="0" u="sng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(2018)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 RATES</a:t>
                      </a:r>
                    </a:p>
                    <a:p>
                      <a:pPr algn="ctr" fontAlgn="b"/>
                      <a:r>
                        <a:rPr lang="en-US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(2020)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85310656"/>
                  </a:ext>
                </a:extLst>
              </a:tr>
              <a:tr h="307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baseline="0" dirty="0">
                          <a:effectLst/>
                          <a:latin typeface="Arial" panose="020B0604020202020204" pitchFamily="34" charset="0"/>
                        </a:rPr>
                        <a:t>Hawaii</a:t>
                      </a:r>
                      <a:endParaRPr lang="en-US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23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12173597"/>
                  </a:ext>
                </a:extLst>
              </a:tr>
              <a:tr h="307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baseline="0" dirty="0">
                          <a:effectLst/>
                          <a:latin typeface="Arial" panose="020B0604020202020204" pitchFamily="34" charset="0"/>
                        </a:rPr>
                        <a:t>Massachusetts</a:t>
                      </a:r>
                      <a:endParaRPr lang="en-US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7301518"/>
                  </a:ext>
                </a:extLst>
              </a:tr>
              <a:tr h="307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baseline="0" dirty="0">
                          <a:effectLst/>
                          <a:latin typeface="Arial" panose="020B0604020202020204" pitchFamily="34" charset="0"/>
                        </a:rPr>
                        <a:t>Connecticut</a:t>
                      </a:r>
                      <a:endParaRPr lang="en-US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16501806"/>
                  </a:ext>
                </a:extLst>
              </a:tr>
              <a:tr h="307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Washington</a:t>
                      </a:r>
                      <a:endParaRPr lang="en-US" sz="1500" b="1" i="0" u="none" strike="noStrike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1500" b="1" i="0" u="none" strike="noStrike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US" sz="1500" b="1" i="0" u="none" strike="noStrike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endParaRPr lang="en-US" sz="1500" b="1" i="0" u="none" strike="noStrike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26275314"/>
                  </a:ext>
                </a:extLst>
              </a:tr>
              <a:tr h="307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baseline="0" dirty="0">
                          <a:effectLst/>
                          <a:latin typeface="Arial" panose="020B0604020202020204" pitchFamily="34" charset="0"/>
                        </a:rPr>
                        <a:t>Rhode Island</a:t>
                      </a:r>
                      <a:endParaRPr lang="en-US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9624857"/>
                  </a:ext>
                </a:extLst>
              </a:tr>
              <a:tr h="307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baseline="0" dirty="0">
                          <a:effectLst/>
                          <a:latin typeface="Arial" panose="020B0604020202020204" pitchFamily="34" charset="0"/>
                        </a:rPr>
                        <a:t>New Jersey</a:t>
                      </a:r>
                      <a:endParaRPr lang="en-US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US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56756894"/>
                  </a:ext>
                </a:extLst>
              </a:tr>
              <a:tr h="307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California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 dirty="0"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US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31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15062791"/>
                  </a:ext>
                </a:extLst>
              </a:tr>
              <a:tr h="307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Maryland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 dirty="0"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33011885"/>
                  </a:ext>
                </a:extLst>
              </a:tr>
              <a:tr h="307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Utah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 dirty="0"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en-US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US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78729009"/>
                  </a:ext>
                </a:extLst>
              </a:tr>
              <a:tr h="307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Minnesota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US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79551406"/>
                  </a:ext>
                </a:extLst>
              </a:tr>
              <a:tr h="307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Vermont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66947075"/>
                  </a:ext>
                </a:extLst>
              </a:tr>
              <a:tr h="307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Colorado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US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42990026"/>
                  </a:ext>
                </a:extLst>
              </a:tr>
              <a:tr h="307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New York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 dirty="0"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en-US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 dirty="0"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endParaRPr lang="en-US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29836141"/>
                  </a:ext>
                </a:extLst>
              </a:tr>
              <a:tr h="307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Wisconsin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 dirty="0">
                          <a:effectLst/>
                          <a:latin typeface="Arial" panose="020B0604020202020204" pitchFamily="34" charset="0"/>
                        </a:rPr>
                        <a:t>21</a:t>
                      </a:r>
                      <a:endParaRPr lang="en-US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37850421"/>
                  </a:ext>
                </a:extLst>
              </a:tr>
              <a:tr h="307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Delaware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endParaRPr lang="en-US" sz="15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u="none" strike="noStrike" baseline="0" dirty="0">
                          <a:effectLst/>
                          <a:latin typeface="Arial" panose="020B0604020202020204" pitchFamily="34" charset="0"/>
                        </a:rPr>
                        <a:t>33</a:t>
                      </a:r>
                      <a:endParaRPr lang="en-US" sz="15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71344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25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551"/>
            <a:ext cx="10515600" cy="8953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/>
            </a:r>
            <a:br>
              <a:rPr lang="en-US" b="1" u="sng" dirty="0" smtClean="0">
                <a:solidFill>
                  <a:srgbClr val="0070C0"/>
                </a:solidFill>
              </a:rPr>
            </a:br>
            <a:r>
              <a:rPr lang="en-US" b="1" u="sng" dirty="0" smtClean="0">
                <a:solidFill>
                  <a:srgbClr val="0070C0"/>
                </a:solidFill>
              </a:rPr>
              <a:t>Agenda</a:t>
            </a:r>
            <a:br>
              <a:rPr lang="en-US" b="1" u="sng" dirty="0" smtClean="0">
                <a:solidFill>
                  <a:srgbClr val="0070C0"/>
                </a:solidFill>
              </a:rPr>
            </a:b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The Health Care Crisis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Washington State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Policy Update and Options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667000" y="4905375"/>
            <a:ext cx="131178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9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1450" y="571500"/>
            <a:ext cx="11887200" cy="14097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Bold </a:t>
            </a:r>
            <a:r>
              <a:rPr lang="en-US" sz="4000" b="1" u="sng" dirty="0">
                <a:solidFill>
                  <a:srgbClr val="FF0000"/>
                </a:solidFill>
              </a:rPr>
              <a:t>Structural Change; Not Just Incremental Reform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25975" y="1847850"/>
            <a:ext cx="4213184" cy="43291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u="sng" dirty="0" smtClean="0">
                <a:solidFill>
                  <a:srgbClr val="0070C0"/>
                </a:solidFill>
              </a:rPr>
              <a:t>We Face 5 Crises</a:t>
            </a:r>
          </a:p>
          <a:p>
            <a:pPr marL="0" indent="0" algn="ctr">
              <a:buNone/>
            </a:pPr>
            <a:endParaRPr lang="en-US" sz="3200" b="1" u="sng" dirty="0" smtClean="0">
              <a:solidFill>
                <a:srgbClr val="0070C0"/>
              </a:solidFill>
            </a:endParaRPr>
          </a:p>
          <a:p>
            <a:pPr algn="ctr"/>
            <a:r>
              <a:rPr lang="en-US" dirty="0" smtClean="0"/>
              <a:t>Public </a:t>
            </a:r>
            <a:r>
              <a:rPr lang="en-US" dirty="0"/>
              <a:t>Health (Pandemic)</a:t>
            </a:r>
          </a:p>
          <a:p>
            <a:pPr algn="ctr"/>
            <a:r>
              <a:rPr lang="en-US" dirty="0"/>
              <a:t>Economic </a:t>
            </a:r>
            <a:r>
              <a:rPr lang="en-US" dirty="0" smtClean="0"/>
              <a:t>Recession</a:t>
            </a:r>
            <a:endParaRPr lang="en-US" dirty="0"/>
          </a:p>
          <a:p>
            <a:pPr algn="ctr"/>
            <a:r>
              <a:rPr lang="en-US" dirty="0"/>
              <a:t>Budget Crisis in Olympia</a:t>
            </a:r>
          </a:p>
          <a:p>
            <a:pPr algn="ctr"/>
            <a:r>
              <a:rPr lang="en-US" dirty="0" smtClean="0"/>
              <a:t>Racial Justice</a:t>
            </a:r>
          </a:p>
          <a:p>
            <a:pPr algn="ctr"/>
            <a:r>
              <a:rPr lang="en-US" dirty="0" smtClean="0"/>
              <a:t>Climate Change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505575" y="1847850"/>
            <a:ext cx="5172075" cy="4657725"/>
          </a:xfrm>
        </p:spPr>
        <p:txBody>
          <a:bodyPr>
            <a:normAutofit lnSpcReduction="10000"/>
          </a:bodyPr>
          <a:lstStyle/>
          <a:p>
            <a:pPr marL="457200" lvl="1" indent="0" algn="ctr">
              <a:buNone/>
            </a:pPr>
            <a:r>
              <a:rPr lang="en-US" sz="3200" b="1" u="sng" dirty="0" smtClean="0">
                <a:solidFill>
                  <a:srgbClr val="0070C0"/>
                </a:solidFill>
              </a:rPr>
              <a:t>Campaign Priorities</a:t>
            </a:r>
          </a:p>
          <a:p>
            <a:pPr marL="457200" lvl="1" indent="0" algn="ctr">
              <a:buNone/>
            </a:pPr>
            <a:endParaRPr lang="en-US" sz="3200" b="1" u="sng" dirty="0" smtClean="0">
              <a:solidFill>
                <a:srgbClr val="0070C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Avoid Austerity Approach to Balancing State Budget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Protect </a:t>
            </a:r>
            <a:r>
              <a:rPr lang="en-US" b="1" dirty="0">
                <a:solidFill>
                  <a:srgbClr val="00B050"/>
                </a:solidFill>
              </a:rPr>
              <a:t>the </a:t>
            </a:r>
            <a:r>
              <a:rPr lang="en-US" b="1" dirty="0" smtClean="0">
                <a:solidFill>
                  <a:srgbClr val="00B050"/>
                </a:solidFill>
              </a:rPr>
              <a:t>Poor and Vulnerable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No Universal Programs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Restructure State Operations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New Source of Progressive Revenue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Aggressively Address </a:t>
            </a:r>
            <a:r>
              <a:rPr lang="en-US" b="1" dirty="0">
                <a:solidFill>
                  <a:srgbClr val="00B050"/>
                </a:solidFill>
              </a:rPr>
              <a:t>Climate </a:t>
            </a:r>
            <a:r>
              <a:rPr lang="en-US" b="1" dirty="0" smtClean="0">
                <a:solidFill>
                  <a:srgbClr val="00B050"/>
                </a:solidFill>
              </a:rPr>
              <a:t>Change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Address the Challenge of Racial Justice</a:t>
            </a:r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335333" y="3533775"/>
            <a:ext cx="137026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47701" y="1504950"/>
            <a:ext cx="4687632" cy="51435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705600" y="1504950"/>
            <a:ext cx="5057775" cy="51435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73126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Health Care Issues in Washington State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259684"/>
            <a:ext cx="5157787" cy="461962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0070C0"/>
                </a:solidFill>
              </a:rPr>
              <a:t>Pandemic-Related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66900"/>
            <a:ext cx="5157787" cy="4733925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Increasing/Decreasing Mental Health Transition to Community Model</a:t>
            </a:r>
          </a:p>
          <a:p>
            <a:r>
              <a:rPr lang="en-US" sz="2400" b="1" dirty="0"/>
              <a:t>Size of Public Option During Pandemic</a:t>
            </a:r>
          </a:p>
          <a:p>
            <a:r>
              <a:rPr lang="en-US" sz="2400" b="1" dirty="0"/>
              <a:t>Expanding ACA to Increase Coverage </a:t>
            </a:r>
            <a:r>
              <a:rPr lang="en-US" sz="2400" b="1" dirty="0" smtClean="0"/>
              <a:t>Levels</a:t>
            </a:r>
            <a:endParaRPr lang="en-US" sz="2400" b="1" dirty="0"/>
          </a:p>
          <a:p>
            <a:r>
              <a:rPr lang="en-US" sz="2400" b="1" dirty="0"/>
              <a:t>Maintaining Employer Health Care Coverage Levels During Pandemic (e.g., PPP)</a:t>
            </a:r>
          </a:p>
          <a:p>
            <a:r>
              <a:rPr lang="en-US" sz="2400" b="1" dirty="0"/>
              <a:t>Ensuring Regular Health Care Needs are Being Addressed During </a:t>
            </a:r>
            <a:r>
              <a:rPr lang="en-US" sz="2400" b="1" dirty="0" smtClean="0"/>
              <a:t>Pandemic</a:t>
            </a:r>
            <a:endParaRPr lang="en-US" sz="2400" b="1" dirty="0"/>
          </a:p>
          <a:p>
            <a:r>
              <a:rPr lang="en-US" sz="2400" b="1" dirty="0"/>
              <a:t>Testing, Tracing and Quarantines and Level of Opening</a:t>
            </a:r>
          </a:p>
          <a:p>
            <a:pPr lvl="1"/>
            <a:r>
              <a:rPr lang="en-US" b="1" dirty="0"/>
              <a:t>Summer Job Program</a:t>
            </a:r>
          </a:p>
          <a:p>
            <a:r>
              <a:rPr lang="en-US" sz="2400" b="1" dirty="0"/>
              <a:t>The $100 Million Fund to Protect Undocumented </a:t>
            </a:r>
            <a:r>
              <a:rPr lang="en-US" sz="2400" b="1" dirty="0" smtClean="0"/>
              <a:t>Immigrants</a:t>
            </a:r>
            <a:endParaRPr lang="en-US" sz="2600" b="1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097588" y="1259684"/>
            <a:ext cx="5183188" cy="461962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0070C0"/>
                </a:solidFill>
              </a:rPr>
              <a:t>Other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1866900"/>
            <a:ext cx="5183188" cy="4733925"/>
          </a:xfrm>
        </p:spPr>
        <p:txBody>
          <a:bodyPr>
            <a:normAutofit fontScale="77500" lnSpcReduction="20000"/>
          </a:bodyPr>
          <a:lstStyle/>
          <a:p>
            <a:r>
              <a:rPr lang="en-US" sz="2400" b="1" dirty="0" smtClean="0"/>
              <a:t>Examine </a:t>
            </a:r>
            <a:r>
              <a:rPr lang="en-US" sz="2400" b="1" dirty="0"/>
              <a:t>Move to </a:t>
            </a:r>
            <a:r>
              <a:rPr lang="en-US" sz="2400" b="1" dirty="0" smtClean="0"/>
              <a:t>Single-Payer</a:t>
            </a:r>
            <a:endParaRPr lang="en-US" sz="2400" b="1" dirty="0"/>
          </a:p>
          <a:p>
            <a:pPr lvl="1"/>
            <a:r>
              <a:rPr lang="en-US" b="1" dirty="0"/>
              <a:t>Study </a:t>
            </a:r>
            <a:r>
              <a:rPr lang="en-US" b="1" dirty="0" smtClean="0"/>
              <a:t>Funded in Budget</a:t>
            </a:r>
            <a:endParaRPr lang="en-US" b="1" dirty="0"/>
          </a:p>
          <a:p>
            <a:r>
              <a:rPr lang="en-US" sz="2400" b="1" dirty="0" smtClean="0"/>
              <a:t>Impact of Recent </a:t>
            </a:r>
            <a:r>
              <a:rPr lang="en-US" sz="2400" b="1" dirty="0"/>
              <a:t>U.S. Supreme Court Decisions</a:t>
            </a:r>
          </a:p>
          <a:p>
            <a:pPr lvl="1"/>
            <a:r>
              <a:rPr lang="en-US" b="1" dirty="0"/>
              <a:t>E.G., </a:t>
            </a:r>
            <a:r>
              <a:rPr lang="en-US" b="1" dirty="0" smtClean="0"/>
              <a:t>Religious Employers </a:t>
            </a:r>
            <a:r>
              <a:rPr lang="en-US" b="1" dirty="0"/>
              <a:t>Not Required to Provide Contraceptive </a:t>
            </a:r>
            <a:r>
              <a:rPr lang="en-US" b="1" dirty="0" smtClean="0"/>
              <a:t>Care</a:t>
            </a:r>
            <a:endParaRPr lang="en-US" b="1" dirty="0"/>
          </a:p>
          <a:p>
            <a:r>
              <a:rPr lang="en-US" sz="2400" b="1" dirty="0"/>
              <a:t>Insulin</a:t>
            </a:r>
          </a:p>
          <a:p>
            <a:pPr lvl="1"/>
            <a:r>
              <a:rPr lang="en-US" b="1" dirty="0"/>
              <a:t>Bill to Limit </a:t>
            </a:r>
            <a:r>
              <a:rPr lang="en-US" b="1" dirty="0" smtClean="0"/>
              <a:t>Costs (Passed)</a:t>
            </a:r>
            <a:endParaRPr lang="en-US" b="1" dirty="0"/>
          </a:p>
          <a:p>
            <a:pPr lvl="1"/>
            <a:r>
              <a:rPr lang="en-US" b="1" dirty="0"/>
              <a:t>Bill to Establish Central Purchasing </a:t>
            </a:r>
            <a:r>
              <a:rPr lang="en-US" b="1" dirty="0" smtClean="0"/>
              <a:t>Authority (Did not Pass)</a:t>
            </a:r>
            <a:endParaRPr lang="en-US" b="1" dirty="0"/>
          </a:p>
          <a:p>
            <a:pPr lvl="1"/>
            <a:r>
              <a:rPr lang="en-US" b="1" dirty="0"/>
              <a:t>Etc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Ban on Flavored Vaping (Did Not Pass)</a:t>
            </a:r>
          </a:p>
          <a:p>
            <a:r>
              <a:rPr lang="en-US" sz="2400" b="1" dirty="0" smtClean="0"/>
              <a:t>Mandatory Vaccination (Passed)</a:t>
            </a:r>
          </a:p>
          <a:p>
            <a:pPr lvl="1"/>
            <a:r>
              <a:rPr lang="en-US" b="1" dirty="0" smtClean="0"/>
              <a:t>MMR and the Personal and Philosophical Objection</a:t>
            </a:r>
            <a:endParaRPr lang="en-US" b="1" dirty="0"/>
          </a:p>
          <a:p>
            <a:r>
              <a:rPr lang="en-US" sz="2400" b="1" dirty="0" smtClean="0"/>
              <a:t>Pharmacy Tourism (Did Not Pass)</a:t>
            </a:r>
          </a:p>
          <a:p>
            <a:r>
              <a:rPr lang="en-US" sz="2400" b="1" dirty="0" smtClean="0"/>
              <a:t>Comprehensive Sex Education in K-12 (Passed)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75156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What About Single Payer at State Level?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50958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Whole Washington: Working for Single Payer in Washington State</a:t>
            </a:r>
            <a:endParaRPr lang="en-US" dirty="0"/>
          </a:p>
          <a:p>
            <a:r>
              <a:rPr lang="en-US" dirty="0" smtClean="0"/>
              <a:t>Thus Far, Not Impressive Record in U.S.</a:t>
            </a:r>
          </a:p>
          <a:p>
            <a:pPr lvl="1"/>
            <a:r>
              <a:rPr lang="en-US" dirty="0"/>
              <a:t>Vermont (Green Mountain Care), Massachusetts </a:t>
            </a:r>
            <a:r>
              <a:rPr lang="en-US" dirty="0" smtClean="0"/>
              <a:t>(</a:t>
            </a:r>
            <a:r>
              <a:rPr lang="en-US" dirty="0" err="1" smtClean="0"/>
              <a:t>MassCare</a:t>
            </a:r>
            <a:r>
              <a:rPr lang="en-US" dirty="0" smtClean="0"/>
              <a:t>), Colorado (Colorado Care Initiative – Defeated), Oregon (Healthcare for all Task Force), California (Health California for All Commission)</a:t>
            </a:r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Is This The Right Approach?</a:t>
            </a:r>
            <a:endParaRPr lang="en-US" dirty="0"/>
          </a:p>
          <a:p>
            <a:pPr lvl="1"/>
            <a:r>
              <a:rPr lang="en-US" dirty="0" smtClean="0"/>
              <a:t>Is Now the Right Time?</a:t>
            </a:r>
          </a:p>
          <a:p>
            <a:pPr lvl="1"/>
            <a:r>
              <a:rPr lang="en-US" dirty="0" smtClean="0"/>
              <a:t>Should This Start at the State Level or the National Level?</a:t>
            </a:r>
          </a:p>
          <a:p>
            <a:pPr lvl="1"/>
            <a:r>
              <a:rPr lang="en-US" dirty="0" smtClean="0"/>
              <a:t>Transition is Difficult – Where Does This Stand As A Priority?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8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Paul Krugman: Comments on Single-Payer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5219700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“So </a:t>
            </a:r>
            <a:r>
              <a:rPr lang="en-US" dirty="0"/>
              <a:t>if it were up to me, I’d talk about improving the A.C.A., not ripping it up and starting </a:t>
            </a:r>
            <a:r>
              <a:rPr lang="en-US" dirty="0" smtClean="0"/>
              <a:t>over…I </a:t>
            </a:r>
            <a:r>
              <a:rPr lang="en-US" dirty="0"/>
              <a:t>have nothing against single-payer; it’s what I’d support if we were starting fresh. But we aren’t: Getting there from here would be very hard, and might not accomplish much more than a more modest, incremental approach. Even idealists need to set priorities, and Medicare-for-all shouldn’t be at the top of the list</a:t>
            </a:r>
            <a:r>
              <a:rPr lang="en-US" dirty="0" smtClean="0"/>
              <a:t>.” – 8/7/17</a:t>
            </a:r>
          </a:p>
          <a:p>
            <a:r>
              <a:rPr lang="en-US" dirty="0" smtClean="0"/>
              <a:t>“Does </a:t>
            </a:r>
            <a:r>
              <a:rPr lang="en-US" dirty="0"/>
              <a:t>pointing out the possibility of incremental progress mean giving up on a truly universal system? No. By all means let’s make something more ambitious, such as Medicare for all, a long-term goal. But this goal shouldn’t stand in the way of policies that would </a:t>
            </a:r>
            <a:r>
              <a:rPr lang="en-US" dirty="0" smtClean="0"/>
              <a:t>immediately benefit </a:t>
            </a:r>
            <a:r>
              <a:rPr lang="en-US" dirty="0"/>
              <a:t>millions of Americans, and save thousands of lives</a:t>
            </a:r>
            <a:r>
              <a:rPr lang="en-US" dirty="0" smtClean="0"/>
              <a:t>. – 1/13/20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47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365125"/>
            <a:ext cx="11649075" cy="1739900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Next Steps for Health Care Reform</a:t>
            </a:r>
            <a:br>
              <a:rPr lang="en-US" b="1" u="sng" dirty="0" smtClean="0">
                <a:solidFill>
                  <a:srgbClr val="0070C0"/>
                </a:solidFill>
              </a:rPr>
            </a:br>
            <a:r>
              <a:rPr lang="en-US" b="1" u="sng" dirty="0" smtClean="0">
                <a:solidFill>
                  <a:srgbClr val="0070C0"/>
                </a:solidFill>
              </a:rPr>
              <a:t>in Washington State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Meet Health Care Demands of Pandemic</a:t>
            </a:r>
          </a:p>
          <a:p>
            <a:pPr lvl="1"/>
            <a:r>
              <a:rPr lang="en-US" dirty="0" smtClean="0"/>
              <a:t>Capacity: Hospital, Ventilator, PPE,</a:t>
            </a:r>
          </a:p>
          <a:p>
            <a:pPr lvl="1"/>
            <a:r>
              <a:rPr lang="en-US" dirty="0" smtClean="0"/>
              <a:t>Testing Capacity, Contact Tracing, Quarantines</a:t>
            </a:r>
          </a:p>
          <a:p>
            <a:pPr lvl="1"/>
            <a:r>
              <a:rPr lang="en-US" dirty="0" smtClean="0"/>
              <a:t>Safe-Start Phased Reopening</a:t>
            </a:r>
          </a:p>
          <a:p>
            <a:pPr lvl="1"/>
            <a:r>
              <a:rPr lang="en-US" dirty="0" smtClean="0"/>
              <a:t>Health Care Issues In School </a:t>
            </a:r>
            <a:r>
              <a:rPr lang="en-US" dirty="0" err="1" smtClean="0"/>
              <a:t>Reopenings</a:t>
            </a:r>
            <a:endParaRPr lang="en-US" dirty="0" smtClean="0"/>
          </a:p>
          <a:p>
            <a:pPr lvl="1"/>
            <a:r>
              <a:rPr lang="en-US" dirty="0" smtClean="0"/>
              <a:t>$100 Million Fund for Undocumented Immigrants?</a:t>
            </a:r>
          </a:p>
          <a:p>
            <a:r>
              <a:rPr lang="en-US" b="1" dirty="0" smtClean="0"/>
              <a:t>Incremental Changes Elsewhere</a:t>
            </a:r>
          </a:p>
          <a:p>
            <a:pPr lvl="1"/>
            <a:r>
              <a:rPr lang="en-US" dirty="0" smtClean="0"/>
              <a:t>Insulin Task Force</a:t>
            </a:r>
          </a:p>
          <a:p>
            <a:pPr lvl="1"/>
            <a:r>
              <a:rPr lang="en-US" dirty="0" smtClean="0"/>
              <a:t>Vaccine Tourism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b="1" dirty="0" smtClean="0"/>
              <a:t>Structural </a:t>
            </a:r>
            <a:r>
              <a:rPr lang="en-US" b="1" dirty="0" smtClean="0"/>
              <a:t>Reform</a:t>
            </a:r>
            <a:endParaRPr lang="en-US" b="1" dirty="0"/>
          </a:p>
          <a:p>
            <a:pPr lvl="1"/>
            <a:r>
              <a:rPr lang="en-US" dirty="0" smtClean="0"/>
              <a:t>Accelerate Transition to Community-Based Health Care Model?</a:t>
            </a:r>
          </a:p>
          <a:p>
            <a:pPr lvl="1"/>
            <a:r>
              <a:rPr lang="en-US" dirty="0" smtClean="0"/>
              <a:t>Begin Planning for Transition to Single Payer System?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24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6750"/>
            <a:ext cx="10515600" cy="8953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/>
            </a:r>
            <a:br>
              <a:rPr lang="en-US" b="1" u="sng" dirty="0" smtClean="0">
                <a:solidFill>
                  <a:srgbClr val="0070C0"/>
                </a:solidFill>
              </a:rPr>
            </a:br>
            <a:r>
              <a:rPr lang="en-US" b="1" u="sng" dirty="0" smtClean="0">
                <a:solidFill>
                  <a:srgbClr val="0070C0"/>
                </a:solidFill>
              </a:rPr>
              <a:t>Agenda</a:t>
            </a:r>
            <a:br>
              <a:rPr lang="en-US" b="1" u="sng" dirty="0" smtClean="0">
                <a:solidFill>
                  <a:srgbClr val="0070C0"/>
                </a:solidFill>
              </a:rPr>
            </a:b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The Health Care Crisis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Washington State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Policy Update and Options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924175" y="1828800"/>
            <a:ext cx="131178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2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7752" y="2431094"/>
            <a:ext cx="1804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EMPLOYER-BASED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68743" y="2412953"/>
            <a:ext cx="2090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SINGLE-PAYER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205008" y="2428253"/>
            <a:ext cx="20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NATIONALIZED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353223"/>
            <a:ext cx="7090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HEALTH CARE MODELS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2247" y="2347420"/>
            <a:ext cx="154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FEE-FOR SERVICE</a:t>
            </a:r>
          </a:p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(NO INSURANCE)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9067" y="2108978"/>
            <a:ext cx="1409207" cy="2749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749386" y="2111330"/>
            <a:ext cx="1508206" cy="27250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8771749" y="2069405"/>
            <a:ext cx="1596316" cy="27669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0473989" y="2087230"/>
            <a:ext cx="1548014" cy="27491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16" idx="0"/>
          </p:cNvCxnSpPr>
          <p:nvPr/>
        </p:nvCxnSpPr>
        <p:spPr>
          <a:xfrm flipH="1">
            <a:off x="793671" y="805262"/>
            <a:ext cx="5038567" cy="1303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7" idx="0"/>
          </p:cNvCxnSpPr>
          <p:nvPr/>
        </p:nvCxnSpPr>
        <p:spPr>
          <a:xfrm flipH="1">
            <a:off x="4503489" y="798224"/>
            <a:ext cx="1320797" cy="1313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8" idx="0"/>
          </p:cNvCxnSpPr>
          <p:nvPr/>
        </p:nvCxnSpPr>
        <p:spPr>
          <a:xfrm>
            <a:off x="5841591" y="800576"/>
            <a:ext cx="1968002" cy="1308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841591" y="818398"/>
            <a:ext cx="3700975" cy="1237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824286" y="798224"/>
            <a:ext cx="5209105" cy="1255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9774" y="2387219"/>
            <a:ext cx="18121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TWO-PRONGED: </a:t>
            </a:r>
          </a:p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FEE FOR SERVICE</a:t>
            </a:r>
          </a:p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AND </a:t>
            </a:r>
            <a:endParaRPr lang="en-US" b="1" u="sng" dirty="0">
              <a:solidFill>
                <a:srgbClr val="00B050"/>
              </a:solidFill>
            </a:endParaRPr>
          </a:p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INSURANCE</a:t>
            </a:r>
          </a:p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(FOR CATASTROPHIC)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12128" y="2420603"/>
            <a:ext cx="1701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MULTI-PAYER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984987" y="2108978"/>
            <a:ext cx="1649211" cy="27402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1658294" y="2081788"/>
            <a:ext cx="1943329" cy="27394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2615393" y="800576"/>
            <a:ext cx="3226198" cy="1308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38150" y="4076700"/>
            <a:ext cx="116205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51298" y="5295900"/>
            <a:ext cx="1256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PARAGUAY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905254" y="5295900"/>
            <a:ext cx="1495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SINGAPORE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832991" y="5295900"/>
            <a:ext cx="1495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JAPAN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188345" y="5266078"/>
            <a:ext cx="1495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GERMANY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978564" y="5266078"/>
            <a:ext cx="1495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CANADA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0559481" y="5262688"/>
            <a:ext cx="1495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ENGLAND</a:t>
            </a:r>
            <a:endParaRPr 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425332" y="2420603"/>
            <a:ext cx="13289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MANDATES FOR CITIZENS AND INSURERS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5366844" y="2081789"/>
            <a:ext cx="1403483" cy="27674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392814" y="5295900"/>
            <a:ext cx="1495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DENMARK</a:t>
            </a:r>
            <a:endParaRPr lang="en-US" b="1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5824286" y="736002"/>
            <a:ext cx="265503" cy="1342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00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16974" y="2257604"/>
            <a:ext cx="1804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SINGLE-PAYER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40008" y="368533"/>
            <a:ext cx="7450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U.S. HEALTH CARE SYSTEM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9014" y="224019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FEE FOR SERVICE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03251" y="2080101"/>
            <a:ext cx="1703390" cy="12713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657975" y="2072118"/>
            <a:ext cx="1838324" cy="1287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16" idx="0"/>
          </p:cNvCxnSpPr>
          <p:nvPr/>
        </p:nvCxnSpPr>
        <p:spPr>
          <a:xfrm flipH="1">
            <a:off x="1154946" y="793578"/>
            <a:ext cx="4762365" cy="1286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875302" y="791834"/>
            <a:ext cx="1201773" cy="1288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846910" y="815716"/>
            <a:ext cx="4106715" cy="1264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15590" y="2257604"/>
            <a:ext cx="1693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EMPLOYER-BASED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6121" y="2211438"/>
            <a:ext cx="1909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GOVERNMENT-OWNED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0246" y="3449465"/>
            <a:ext cx="2196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MEDICARE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MEDICAID</a:t>
            </a:r>
          </a:p>
          <a:p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9048750" y="2119267"/>
            <a:ext cx="2114550" cy="12402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457451" y="2104086"/>
            <a:ext cx="1692984" cy="12705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163109" y="3545683"/>
            <a:ext cx="2136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MOST COMMON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3885221" y="797367"/>
            <a:ext cx="1990081" cy="1306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155246" y="3449465"/>
            <a:ext cx="2196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VETERANS ADMINISTRATION</a:t>
            </a:r>
          </a:p>
          <a:p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671573" y="5141533"/>
            <a:ext cx="130492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50434" y="5199183"/>
            <a:ext cx="3748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U.S. HAS FIVE DIFFERENT SYSTEMS</a:t>
            </a:r>
            <a:endParaRPr lang="en-US" b="1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325492" y="3557186"/>
            <a:ext cx="1658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UNINSURED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976498" y="5004342"/>
            <a:ext cx="3922787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283963" y="2211438"/>
            <a:ext cx="20977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MANDATES FOR CITIZENS AND INSURERS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267200" y="2098450"/>
            <a:ext cx="2114550" cy="12638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174126" y="3557166"/>
            <a:ext cx="2207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AFFORDABLE CARE ACT</a:t>
            </a:r>
            <a:endParaRPr lang="en-US" b="1" dirty="0"/>
          </a:p>
        </p:txBody>
      </p:sp>
      <p:cxnSp>
        <p:nvCxnSpPr>
          <p:cNvPr id="5" name="Straight Arrow Connector 4"/>
          <p:cNvCxnSpPr>
            <a:endCxn id="31" idx="0"/>
          </p:cNvCxnSpPr>
          <p:nvPr/>
        </p:nvCxnSpPr>
        <p:spPr>
          <a:xfrm flipH="1">
            <a:off x="5324475" y="815716"/>
            <a:ext cx="550827" cy="1282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1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250"/>
            <a:ext cx="10515600" cy="4667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INSURANCE COVERAGE LEVELS BY COUNTRY</a:t>
            </a:r>
            <a:endParaRPr lang="en-US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430738"/>
              </p:ext>
            </p:extLst>
          </p:nvPr>
        </p:nvGraphicFramePr>
        <p:xfrm>
          <a:off x="695325" y="561975"/>
          <a:ext cx="105156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41356414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585544863"/>
                    </a:ext>
                  </a:extLst>
                </a:gridCol>
              </a:tblGrid>
              <a:tr h="3577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COUNTRY AND INSURANCE COVERAGE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COVERAGE AND INSURANCE COVERAGE </a:t>
                      </a:r>
                      <a:r>
                        <a:rPr lang="en-US" baseline="0" dirty="0" smtClean="0"/>
                        <a:t>(%)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484025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AUSTRALIA</a:t>
                      </a:r>
                      <a:r>
                        <a:rPr lang="en-US" sz="1800" baseline="0" dirty="0" smtClean="0"/>
                        <a:t> – 100%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SOUTH AFRICA – 100%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799916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CANADA – 100%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SWEDEN – 100%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170016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CZECH REPUBLIC – 100%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SWITZERLAND – 100%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416328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DENMARK – 100%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UNITED</a:t>
                      </a:r>
                      <a:r>
                        <a:rPr lang="en-US" sz="1800" baseline="0" dirty="0" smtClean="0"/>
                        <a:t> KINGDOM – 100%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865823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FINLAND – 100%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AUSTRIA – 99.9%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989315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GREECE – 100%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FRANCE – 99.9%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987130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HUNGARY – 100%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GERMANY – 99.9%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425027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ICELAND – 100%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NETHERLANDS – 99.9%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350047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IRELAND – 100%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SPAIN – 99.9%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686338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ISRAEL – 100%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TURKEY – 99.5%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081199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ITALY – 100%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BELGIUM – 99%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411519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JAPAN – 100%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LUXEMBOURG – 100%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178570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SOUTH KOREA – 100%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SLOVAKIA –</a:t>
                      </a:r>
                      <a:r>
                        <a:rPr lang="en-US" baseline="0" dirty="0" smtClean="0"/>
                        <a:t> 97.2%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254468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NEW ZEALAND – 100%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CHILE – 94.3%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581373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NORWAY – 100%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ESTONIA –</a:t>
                      </a:r>
                      <a:r>
                        <a:rPr lang="en-US" baseline="0" dirty="0" smtClean="0"/>
                        <a:t> 94.1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107924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PORTUGAL – 100%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POLAND – 91.5%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38390"/>
                  </a:ext>
                </a:extLst>
              </a:tr>
              <a:tr h="357717">
                <a:tc>
                  <a:txBody>
                    <a:bodyPr/>
                    <a:lstStyle/>
                    <a:p>
                      <a:r>
                        <a:rPr lang="en-US" dirty="0" smtClean="0"/>
                        <a:t>SLOVENIA – 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UNITED STATES – 91.2%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455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72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e High and Rising Cost of Health Care in the US | An Economic Sen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381001"/>
            <a:ext cx="10429875" cy="626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198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83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Health Care Costs Are Rising</a:t>
            </a:r>
            <a:endParaRPr lang="en-US" b="1" u="sng" dirty="0">
              <a:solidFill>
                <a:srgbClr val="0070C0"/>
              </a:solidFill>
            </a:endParaRPr>
          </a:p>
        </p:txBody>
      </p:sp>
      <p:pic>
        <p:nvPicPr>
          <p:cNvPr id="1026" name="Picture 2" descr="The High and Rising Cost of Health Care in the US | An Economic Sen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49" y="1000126"/>
            <a:ext cx="10010775" cy="561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73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375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U.S. Healthcare Costs Versus GDP</a:t>
            </a:r>
            <a:endParaRPr lang="en-US" b="1" u="sng" dirty="0">
              <a:solidFill>
                <a:srgbClr val="0070C0"/>
              </a:solidFill>
            </a:endParaRPr>
          </a:p>
        </p:txBody>
      </p:sp>
      <p:pic>
        <p:nvPicPr>
          <p:cNvPr id="3074" name="Picture 2" descr="Health care prices in the United States - Wikiped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1333501"/>
            <a:ext cx="9591675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58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57653</TotalTime>
  <Words>2156</Words>
  <Application>Microsoft Office PowerPoint</Application>
  <PresentationFormat>Widescreen</PresentationFormat>
  <Paragraphs>740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 Health Care Reform In Washington State</vt:lpstr>
      <vt:lpstr>Bold Structural Change; Not Just Incremental Reform </vt:lpstr>
      <vt:lpstr> Agenda </vt:lpstr>
      <vt:lpstr>PowerPoint Presentation</vt:lpstr>
      <vt:lpstr>PowerPoint Presentation</vt:lpstr>
      <vt:lpstr>INSURANCE COVERAGE LEVELS BY COUNTRY</vt:lpstr>
      <vt:lpstr>PowerPoint Presentation</vt:lpstr>
      <vt:lpstr>Health Care Costs Are Rising</vt:lpstr>
      <vt:lpstr>U.S. Healthcare Costs Versus GDP</vt:lpstr>
      <vt:lpstr>Health Care Expenditures Versus Life Expectancy</vt:lpstr>
      <vt:lpstr>Reasons For High U.S. Cost (Partial List)</vt:lpstr>
      <vt:lpstr>Reasons for High U.S. Cost (2/2)</vt:lpstr>
      <vt:lpstr> Agenda </vt:lpstr>
      <vt:lpstr>States By Coverage Levels (Non-Medicaid Expansion States)</vt:lpstr>
      <vt:lpstr> </vt:lpstr>
      <vt:lpstr>Health Exchanges and Public Options</vt:lpstr>
      <vt:lpstr>Mental Health Care in Washington State</vt:lpstr>
      <vt:lpstr>Top U.S. Healthcare Systems</vt:lpstr>
      <vt:lpstr> Agenda </vt:lpstr>
      <vt:lpstr>Health Care Issues in Washington State</vt:lpstr>
      <vt:lpstr>What About Single Payer at State Level?</vt:lpstr>
      <vt:lpstr>Paul Krugman: Comments on Single-Payer</vt:lpstr>
      <vt:lpstr>Next Steps for Health Care Reform in Washington State</vt:lpstr>
    </vt:vector>
  </TitlesOfParts>
  <Company>CONFIGMGR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2020 Legislative Session</dc:title>
  <dc:creator>John Stafford</dc:creator>
  <cp:lastModifiedBy>John Stafford</cp:lastModifiedBy>
  <cp:revision>710</cp:revision>
  <dcterms:created xsi:type="dcterms:W3CDTF">2020-03-13T21:41:43Z</dcterms:created>
  <dcterms:modified xsi:type="dcterms:W3CDTF">2020-07-11T18:51:52Z</dcterms:modified>
</cp:coreProperties>
</file>