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75" r:id="rId3"/>
    <p:sldId id="391" r:id="rId4"/>
    <p:sldId id="458" r:id="rId5"/>
    <p:sldId id="461" r:id="rId6"/>
    <p:sldId id="446" r:id="rId7"/>
    <p:sldId id="459" r:id="rId8"/>
    <p:sldId id="425" r:id="rId9"/>
    <p:sldId id="464" r:id="rId10"/>
    <p:sldId id="415" r:id="rId11"/>
    <p:sldId id="407" r:id="rId12"/>
    <p:sldId id="451" r:id="rId13"/>
    <p:sldId id="454" r:id="rId14"/>
    <p:sldId id="410" r:id="rId15"/>
    <p:sldId id="411" r:id="rId16"/>
    <p:sldId id="440" r:id="rId17"/>
    <p:sldId id="463" r:id="rId18"/>
    <p:sldId id="442" r:id="rId19"/>
    <p:sldId id="441" r:id="rId20"/>
    <p:sldId id="457" r:id="rId21"/>
    <p:sldId id="44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7AD2C2-1934-4DD3-8498-05B5FCEA1FE9}">
          <p14:sldIdLst>
            <p14:sldId id="256"/>
            <p14:sldId id="375"/>
            <p14:sldId id="391"/>
            <p14:sldId id="458"/>
            <p14:sldId id="461"/>
            <p14:sldId id="446"/>
            <p14:sldId id="459"/>
            <p14:sldId id="425"/>
            <p14:sldId id="464"/>
            <p14:sldId id="415"/>
            <p14:sldId id="407"/>
            <p14:sldId id="451"/>
            <p14:sldId id="454"/>
            <p14:sldId id="410"/>
            <p14:sldId id="411"/>
            <p14:sldId id="440"/>
            <p14:sldId id="463"/>
            <p14:sldId id="442"/>
            <p14:sldId id="441"/>
            <p14:sldId id="457"/>
            <p14:sldId id="444"/>
          </p14:sldIdLst>
        </p14:section>
        <p14:section name="Untitled Section" id="{735B05C6-AE9C-4F64-983D-B9128FA0EE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75" autoAdjust="0"/>
    <p:restoredTop sz="93801" autoAdjust="0"/>
  </p:normalViewPr>
  <p:slideViewPr>
    <p:cSldViewPr snapToGrid="0">
      <p:cViewPr varScale="1">
        <p:scale>
          <a:sx n="67" d="100"/>
          <a:sy n="67" d="100"/>
        </p:scale>
        <p:origin x="3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5800650550323"/>
          <c:y val="3.9838244602651278E-2"/>
          <c:w val="0.8847682155156853"/>
          <c:h val="0.92032351079469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F-4B62-B3C6-2C53D26401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F-4B62-B3C6-2C53D2640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721408"/>
        <c:axId val="250722064"/>
      </c:barChart>
      <c:catAx>
        <c:axId val="250721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0722064"/>
        <c:crosses val="autoZero"/>
        <c:auto val="1"/>
        <c:lblAlgn val="ctr"/>
        <c:lblOffset val="100"/>
        <c:noMultiLvlLbl val="0"/>
      </c:catAx>
      <c:valAx>
        <c:axId val="25072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72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0.32755</cdr:x>
      <cdr:y>0.09853</cdr:y>
    </cdr:from>
    <cdr:to>
      <cdr:x>0.52699</cdr:x>
      <cdr:y>0.18841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7212" y="388528"/>
          <a:ext cx="1112605" cy="354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/>
            <a:t>Yes: 97%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0.55925</cdr:x>
      <cdr:y>0.70616</cdr:y>
    </cdr:from>
    <cdr:to>
      <cdr:x>0.75131</cdr:x>
      <cdr:y>0.91056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4487" y="2838450"/>
          <a:ext cx="990600" cy="82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0.57374</cdr:x>
      <cdr:y>0.67874</cdr:y>
    </cdr:from>
    <cdr:to>
      <cdr:x>0.76211</cdr:x>
      <cdr:y>0.93237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00618" y="2676525"/>
          <a:ext cx="1050793" cy="1000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/>
            <a:t>Unclear or No: 3% </a:t>
          </a:r>
          <a:endParaRPr lang="en-US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F8AE9-9110-47BF-BB52-97F5B2281E2E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28A86-6E59-4B73-85E8-A9FD2D43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28A86-6E59-4B73-85E8-A9FD2D431C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0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9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0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0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0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5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7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8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5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49E9-5B16-493B-ADAD-5F0797B069F3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B7DB-7AB9-40F1-8C2E-330B3C80B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7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489" y="628651"/>
            <a:ext cx="11633812" cy="150494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sz="4800" b="1" u="sng" dirty="0" smtClean="0">
                <a:solidFill>
                  <a:srgbClr val="0070C0"/>
                </a:solidFill>
              </a:rPr>
              <a:t>The Climate Change Crisis</a:t>
            </a:r>
            <a:endParaRPr lang="en-US" sz="4800" b="1" u="sng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09875"/>
            <a:ext cx="9144000" cy="13049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Substantive </a:t>
            </a:r>
            <a:r>
              <a:rPr lang="en-US" sz="2800" dirty="0" smtClean="0"/>
              <a:t>Saturday Session</a:t>
            </a:r>
            <a:endParaRPr lang="en-US" sz="2800" dirty="0" smtClean="0"/>
          </a:p>
          <a:p>
            <a:r>
              <a:rPr lang="en-US" sz="2800" dirty="0" smtClean="0"/>
              <a:t>July 4, 2020</a:t>
            </a:r>
            <a:endParaRPr lang="en-US" sz="2800" dirty="0" smtClean="0"/>
          </a:p>
          <a:p>
            <a:r>
              <a:rPr lang="en-US" sz="2800" dirty="0" smtClean="0"/>
              <a:t>(John Stafford)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76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635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Perspectives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7" y="1028701"/>
            <a:ext cx="5157787" cy="40957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u="sng" dirty="0" smtClean="0">
                <a:solidFill>
                  <a:srgbClr val="00B050"/>
                </a:solidFill>
              </a:rPr>
              <a:t>Liberal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7" y="1514475"/>
            <a:ext cx="5157787" cy="48521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Obama</a:t>
            </a:r>
          </a:p>
          <a:p>
            <a:pPr lvl="1"/>
            <a:r>
              <a:rPr lang="en-US" i="1" dirty="0" smtClean="0"/>
              <a:t>“The Trends are Terrifying.” </a:t>
            </a:r>
            <a:r>
              <a:rPr lang="en-US" dirty="0" smtClean="0"/>
              <a:t>-- 2016</a:t>
            </a:r>
          </a:p>
          <a:p>
            <a:pPr lvl="1"/>
            <a:r>
              <a:rPr lang="en-US" dirty="0" smtClean="0"/>
              <a:t>Paris Climate Agreement</a:t>
            </a:r>
          </a:p>
          <a:p>
            <a:pPr lvl="1"/>
            <a:r>
              <a:rPr lang="en-US" dirty="0" smtClean="0"/>
              <a:t>Clean Power Plan</a:t>
            </a:r>
          </a:p>
          <a:p>
            <a:pPr lvl="1"/>
            <a:r>
              <a:rPr lang="en-US" dirty="0" smtClean="0"/>
              <a:t>Vehicle MPG Standards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Biden</a:t>
            </a:r>
          </a:p>
          <a:p>
            <a:pPr lvl="1"/>
            <a:r>
              <a:rPr lang="en-US" i="1" dirty="0" smtClean="0"/>
              <a:t>"It's almost like denying gravity now. ... The willing suspension of disbelief can only be sustained for so long." </a:t>
            </a:r>
            <a:r>
              <a:rPr lang="en-US" dirty="0" smtClean="0"/>
              <a:t>-- 2015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Inslee</a:t>
            </a:r>
          </a:p>
          <a:p>
            <a:pPr lvl="1"/>
            <a:r>
              <a:rPr lang="en-US" i="1" dirty="0"/>
              <a:t>“We are the first generation to feel the sting of climate change and we are the last generation that can do something about </a:t>
            </a:r>
            <a:r>
              <a:rPr lang="en-US" i="1" dirty="0" smtClean="0"/>
              <a:t>it. And </a:t>
            </a:r>
            <a:r>
              <a:rPr lang="en-US" i="1" dirty="0"/>
              <a:t>we have got one shot ― that’s the next administration</a:t>
            </a:r>
            <a:r>
              <a:rPr lang="en-US" i="1" dirty="0" smtClean="0"/>
              <a:t>.” -- </a:t>
            </a:r>
            <a:r>
              <a:rPr lang="en-US" dirty="0" smtClean="0"/>
              <a:t>2019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endParaRPr lang="en-US" b="1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084887" y="969170"/>
            <a:ext cx="5183188" cy="42386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Alarming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97588" y="1514475"/>
            <a:ext cx="5183188" cy="485219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Trump</a:t>
            </a:r>
          </a:p>
          <a:p>
            <a:pPr lvl="1"/>
            <a:r>
              <a:rPr lang="en-US" i="1" dirty="0" smtClean="0"/>
              <a:t>“The concept of climate change was created by and for the Chinese to make U.S. manufacturing non-competitive.” </a:t>
            </a:r>
            <a:r>
              <a:rPr lang="en-US" dirty="0" smtClean="0"/>
              <a:t>-- 2012</a:t>
            </a:r>
          </a:p>
          <a:p>
            <a:pPr lvl="1"/>
            <a:r>
              <a:rPr lang="en-US" dirty="0" smtClean="0"/>
              <a:t>Withdraw U.S. from Participation in Paris Climate Agreement, Repeal Clean Power Plan, Repeal MPG Standards</a:t>
            </a:r>
          </a:p>
          <a:p>
            <a:pPr lvl="1"/>
            <a:r>
              <a:rPr lang="en-US" dirty="0" smtClean="0"/>
              <a:t>Offshore Leases, Drilling in National Monuments, Gulf of Mexico Safety Restriction Relaxation, ANWR</a:t>
            </a:r>
          </a:p>
          <a:p>
            <a:pPr lvl="1"/>
            <a:r>
              <a:rPr lang="en-US" dirty="0" smtClean="0"/>
              <a:t>Reduce Expertise in EPA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ExxonMobil</a:t>
            </a:r>
          </a:p>
          <a:p>
            <a:pPr fontAlgn="base"/>
            <a:r>
              <a:rPr lang="en-US" i="1" dirty="0"/>
              <a:t>On February 1st </a:t>
            </a:r>
            <a:r>
              <a:rPr lang="en-US" i="1" dirty="0" smtClean="0"/>
              <a:t>[2019] the </a:t>
            </a:r>
            <a:r>
              <a:rPr lang="en-US" i="1" dirty="0"/>
              <a:t>company announced annual results, declaring itself on track for ambitious growth. By 2025, oil and gas production will be 25% higher than in 2017</a:t>
            </a:r>
            <a:r>
              <a:rPr lang="en-US" i="1" dirty="0" smtClean="0"/>
              <a:t>. </a:t>
            </a:r>
            <a:r>
              <a:rPr lang="en-US" dirty="0" smtClean="0"/>
              <a:t>– The Economist 2/9/19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72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5022" y="2246149"/>
            <a:ext cx="1804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MITIGATION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VIA SOURCE OF ENERGY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1335" y="2409939"/>
            <a:ext cx="2090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RESILIENCE AND ADAPTATION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92334" y="2390421"/>
            <a:ext cx="2085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DECISION-MAKING AND GOVERNANCE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99390" y="458183"/>
            <a:ext cx="7450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DIMENSIONS TO ADDRESS CLIMATE </a:t>
            </a:r>
            <a:r>
              <a:rPr lang="en-US" sz="2800" b="1" u="sng" dirty="0" smtClean="0">
                <a:solidFill>
                  <a:srgbClr val="0070C0"/>
                </a:solidFill>
              </a:rPr>
              <a:t>CRISIS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90" y="2240200"/>
            <a:ext cx="1766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MITIGATION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VIA REDUCTION IN ENERGY DEMAND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80971" y="3473900"/>
            <a:ext cx="18121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</a:t>
            </a:r>
            <a:r>
              <a:rPr lang="en-US" sz="1600" dirty="0" smtClean="0"/>
              <a:t> ECONOMIC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LESS CONSUMERISM</a:t>
            </a:r>
            <a:endParaRPr lang="en-US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649201" y="3471174"/>
            <a:ext cx="2285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FROM FOSSIL FUEL TO RENEWABLES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72700" y="3482836"/>
            <a:ext cx="184980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GLOBAL DECISION-MAKING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CROSS-JURISDICTIONAL DECISION-MAKING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CROSS-SECTORAL DECISION-MAKING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7768" y="2072118"/>
            <a:ext cx="1703390" cy="12713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649201" y="2072118"/>
            <a:ext cx="2252228" cy="1287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808016" y="2102626"/>
            <a:ext cx="1857376" cy="12497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888956" y="2102625"/>
            <a:ext cx="2244123" cy="12279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16" idx="0"/>
          </p:cNvCxnSpPr>
          <p:nvPr/>
        </p:nvCxnSpPr>
        <p:spPr>
          <a:xfrm flipH="1">
            <a:off x="879463" y="901060"/>
            <a:ext cx="4678680" cy="1171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7" idx="0"/>
          </p:cNvCxnSpPr>
          <p:nvPr/>
        </p:nvCxnSpPr>
        <p:spPr>
          <a:xfrm flipH="1">
            <a:off x="4775315" y="912347"/>
            <a:ext cx="913057" cy="1159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8" idx="0"/>
          </p:cNvCxnSpPr>
          <p:nvPr/>
        </p:nvCxnSpPr>
        <p:spPr>
          <a:xfrm>
            <a:off x="5751923" y="885545"/>
            <a:ext cx="1124605" cy="1226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43150" y="943301"/>
            <a:ext cx="2865219" cy="1137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88372" y="912347"/>
            <a:ext cx="5253187" cy="114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2541" y="2235931"/>
            <a:ext cx="1693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MITIGATION VIA CHANGE IN TECHNOLOGY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69752" y="2235931"/>
            <a:ext cx="1403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MITIGATION VIA CARBON REMOVAL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05785" y="3448462"/>
            <a:ext cx="219623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OCEANS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ARTIFICIAL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GEO-ENGINEERING</a:t>
            </a:r>
          </a:p>
          <a:p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6051922" y="2112151"/>
            <a:ext cx="1649211" cy="12402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776434" y="3440529"/>
            <a:ext cx="252185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COMMUNITY RELOCATION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CULTIVARS AND PESTICIDES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CHANGE PLANTING SEASONS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FISHING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WATER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EARLY WARNING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DISEASE SURVEILLANCE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COASTAL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FLOOD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FIREFIGHTING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1766872" y="2081789"/>
            <a:ext cx="1793783" cy="12705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731158" y="3480221"/>
            <a:ext cx="195160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LOCAL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LESS GLOBAL TRADE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LED LIGHTBULBS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ENERGY-EFFICIENT APPLIANCES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DOUBLE-PANED GLASS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INSULATION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COW DIGESTION PILLS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BUILDING CODES AND RETROFITS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590579" y="901060"/>
            <a:ext cx="3044663" cy="1171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85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41301"/>
            <a:ext cx="10515600" cy="3683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Climate Change Concepts (Partial List)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61950" y="790575"/>
            <a:ext cx="5553075" cy="595312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Intersectionality</a:t>
            </a:r>
            <a:r>
              <a:rPr lang="en-US" dirty="0" smtClean="0"/>
              <a:t> </a:t>
            </a:r>
            <a:r>
              <a:rPr lang="en-US" dirty="0"/>
              <a:t>– Land Use, Housing Design, Transit, TOD, Food </a:t>
            </a:r>
            <a:r>
              <a:rPr lang="en-US" dirty="0" smtClean="0"/>
              <a:t>Systems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Wholistic</a:t>
            </a:r>
            <a:r>
              <a:rPr lang="en-US" b="1" dirty="0" smtClean="0">
                <a:solidFill>
                  <a:srgbClr val="00B050"/>
                </a:solidFill>
              </a:rPr>
              <a:t> Thinking </a:t>
            </a:r>
            <a:r>
              <a:rPr lang="en-US" dirty="0" smtClean="0"/>
              <a:t>and Models for Change</a:t>
            </a:r>
          </a:p>
          <a:p>
            <a:pPr lvl="1"/>
            <a:r>
              <a:rPr lang="en-US" dirty="0" smtClean="0"/>
              <a:t>Focusing on Systems and Not Carbon Emissions</a:t>
            </a:r>
          </a:p>
          <a:p>
            <a:pPr lvl="1"/>
            <a:r>
              <a:rPr lang="en-US" dirty="0" smtClean="0"/>
              <a:t>Human Consciousness</a:t>
            </a:r>
          </a:p>
          <a:p>
            <a:pPr lvl="1"/>
            <a:r>
              <a:rPr lang="en-US" dirty="0" smtClean="0"/>
              <a:t>Economic Systems</a:t>
            </a:r>
          </a:p>
          <a:p>
            <a:pPr lvl="1"/>
            <a:r>
              <a:rPr lang="en-US" dirty="0" smtClean="0"/>
              <a:t>Green New Deal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New Ways of Planning </a:t>
            </a:r>
            <a:r>
              <a:rPr lang="en-US" dirty="0" smtClean="0"/>
              <a:t>for Human Activity</a:t>
            </a:r>
          </a:p>
          <a:p>
            <a:pPr lvl="1"/>
            <a:r>
              <a:rPr lang="en-US" dirty="0" smtClean="0"/>
              <a:t>Cross-Jurisdictional</a:t>
            </a:r>
          </a:p>
          <a:p>
            <a:pPr lvl="1"/>
            <a:r>
              <a:rPr lang="en-US" dirty="0" smtClean="0"/>
              <a:t>Cross-Functional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B050"/>
                </a:solidFill>
              </a:rPr>
              <a:t>Global North Versus Global </a:t>
            </a:r>
            <a:r>
              <a:rPr lang="en-US" b="1" dirty="0" smtClean="0">
                <a:solidFill>
                  <a:srgbClr val="00B050"/>
                </a:solidFill>
              </a:rPr>
              <a:t>South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Just </a:t>
            </a:r>
            <a:r>
              <a:rPr lang="en-US" b="1" dirty="0" smtClean="0">
                <a:solidFill>
                  <a:srgbClr val="00B050"/>
                </a:solidFill>
              </a:rPr>
              <a:t>Transition</a:t>
            </a:r>
          </a:p>
          <a:p>
            <a:pPr lvl="1"/>
            <a:r>
              <a:rPr lang="en-US" dirty="0" smtClean="0"/>
              <a:t>Climate Justice</a:t>
            </a:r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Intergenerational Compact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Booked for </a:t>
            </a:r>
            <a:r>
              <a:rPr lang="en-US" b="1" dirty="0" smtClean="0">
                <a:solidFill>
                  <a:srgbClr val="00B050"/>
                </a:solidFill>
              </a:rPr>
              <a:t>Extinction?</a:t>
            </a:r>
          </a:p>
          <a:p>
            <a:r>
              <a:rPr lang="en-US" b="1" dirty="0">
                <a:solidFill>
                  <a:srgbClr val="00B050"/>
                </a:solidFill>
              </a:rPr>
              <a:t>Compounding </a:t>
            </a:r>
            <a:r>
              <a:rPr lang="en-US" b="1" dirty="0" smtClean="0">
                <a:solidFill>
                  <a:srgbClr val="00B050"/>
                </a:solidFill>
              </a:rPr>
              <a:t>Phenomena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Scientific: </a:t>
            </a:r>
            <a:r>
              <a:rPr lang="en-US" dirty="0" smtClean="0"/>
              <a:t>Melting Ice Sheets Reduces Reflective Surfaces and Causes Sea Levels to Rise and Can Make Ocean More Acidic</a:t>
            </a:r>
            <a:endParaRPr lang="en-US" dirty="0"/>
          </a:p>
          <a:p>
            <a:pPr lvl="1"/>
            <a:r>
              <a:rPr lang="en-US" dirty="0" smtClean="0"/>
              <a:t>Human: Climate </a:t>
            </a:r>
            <a:r>
              <a:rPr lang="en-US" dirty="0"/>
              <a:t>Change Leads to Melting of Arctic Which Provides </a:t>
            </a:r>
            <a:r>
              <a:rPr lang="en-US" dirty="0" smtClean="0"/>
              <a:t>Opportunities for </a:t>
            </a:r>
            <a:r>
              <a:rPr lang="en-US" dirty="0"/>
              <a:t>Oil and Gas </a:t>
            </a:r>
            <a:r>
              <a:rPr lang="en-US" dirty="0" smtClean="0"/>
              <a:t>Exploration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866776"/>
            <a:ext cx="5181600" cy="587692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Geopolitical Forces </a:t>
            </a:r>
            <a:r>
              <a:rPr lang="en-US" dirty="0" smtClean="0"/>
              <a:t>and Fossil Fuel Incentives</a:t>
            </a:r>
          </a:p>
          <a:p>
            <a:pPr lvl="1"/>
            <a:r>
              <a:rPr lang="en-US" dirty="0" smtClean="0"/>
              <a:t>China Belt and Road Initiative</a:t>
            </a:r>
          </a:p>
          <a:p>
            <a:r>
              <a:rPr lang="en-US" b="1" dirty="0">
                <a:solidFill>
                  <a:srgbClr val="00B050"/>
                </a:solidFill>
              </a:rPr>
              <a:t>Decline in Globalized Responses </a:t>
            </a:r>
            <a:r>
              <a:rPr lang="en-US" dirty="0"/>
              <a:t>with </a:t>
            </a:r>
            <a:r>
              <a:rPr lang="en-US" dirty="0" smtClean="0"/>
              <a:t>Rise in Nationalism</a:t>
            </a:r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Divides</a:t>
            </a:r>
          </a:p>
          <a:p>
            <a:pPr lvl="1"/>
            <a:r>
              <a:rPr lang="en-US" dirty="0" smtClean="0"/>
              <a:t>Denial Versus Acceptance</a:t>
            </a:r>
          </a:p>
          <a:p>
            <a:pPr lvl="1"/>
            <a:r>
              <a:rPr lang="en-US" dirty="0" smtClean="0"/>
              <a:t>Blue-Green</a:t>
            </a:r>
          </a:p>
          <a:p>
            <a:pPr lvl="1"/>
            <a:r>
              <a:rPr lang="en-US" dirty="0" smtClean="0"/>
              <a:t>Rural-Urban Divide</a:t>
            </a:r>
          </a:p>
          <a:p>
            <a:pPr lvl="1"/>
            <a:r>
              <a:rPr lang="en-US" dirty="0" smtClean="0"/>
              <a:t>Pollution Versus Esoterica Divide</a:t>
            </a:r>
          </a:p>
          <a:p>
            <a:pPr lvl="1"/>
            <a:r>
              <a:rPr lang="en-US" dirty="0" smtClean="0"/>
              <a:t>Liberals Versus Conservatives</a:t>
            </a:r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False Narrative: Economy Versus Environment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Keeping Fossil Fuels in the Ground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Other Fuels -- Controversial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Fracking Is Not A Bridge Solution</a:t>
            </a:r>
          </a:p>
          <a:p>
            <a:pPr lvl="1"/>
            <a:r>
              <a:rPr lang="en-US" dirty="0"/>
              <a:t>Hydropower</a:t>
            </a:r>
          </a:p>
          <a:p>
            <a:pPr lvl="1"/>
            <a:r>
              <a:rPr lang="en-US" dirty="0"/>
              <a:t>Nuclear </a:t>
            </a:r>
            <a:r>
              <a:rPr lang="en-US" dirty="0" smtClean="0"/>
              <a:t>Power</a:t>
            </a:r>
          </a:p>
          <a:p>
            <a:r>
              <a:rPr lang="en-US" dirty="0" smtClean="0"/>
              <a:t>The Use of </a:t>
            </a:r>
            <a:r>
              <a:rPr lang="en-US" b="1" dirty="0" smtClean="0">
                <a:solidFill>
                  <a:srgbClr val="00B050"/>
                </a:solidFill>
              </a:rPr>
              <a:t>Carbon Offsets – Controversial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Sectoral Approach</a:t>
            </a:r>
          </a:p>
          <a:p>
            <a:pPr lvl="1"/>
            <a:r>
              <a:rPr lang="en-US" dirty="0" smtClean="0"/>
              <a:t>Transportation, Electric Grid, Commercial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53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1"/>
            <a:ext cx="10515600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Agenda</a:t>
            </a:r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0515600" cy="42719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/>
              <a:t>Crisis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Response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Washington State Policy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2021 Legislative Session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Themes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838450" y="3714750"/>
            <a:ext cx="1311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5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Thoughts on Climate Change Policy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23900" y="1463040"/>
            <a:ext cx="10791824" cy="4713923"/>
          </a:xfrm>
        </p:spPr>
        <p:txBody>
          <a:bodyPr>
            <a:normAutofit/>
          </a:bodyPr>
          <a:lstStyle/>
          <a:p>
            <a:r>
              <a:rPr lang="en-US" b="1" dirty="0" smtClean="0"/>
              <a:t>Washington State should be national leader in climate change policy</a:t>
            </a:r>
          </a:p>
          <a:p>
            <a:pPr lvl="1"/>
            <a:r>
              <a:rPr lang="en-US" dirty="0" smtClean="0"/>
              <a:t>The abundance of hydro reduces our cost of climate policy</a:t>
            </a:r>
          </a:p>
          <a:p>
            <a:r>
              <a:rPr lang="en-US" b="1" dirty="0" smtClean="0"/>
              <a:t>Climate Change should be a primary theme of every legislative session</a:t>
            </a:r>
            <a:endParaRPr lang="en-US" b="1" dirty="0"/>
          </a:p>
          <a:p>
            <a:r>
              <a:rPr lang="en-US" b="1" dirty="0" smtClean="0"/>
              <a:t>There are </a:t>
            </a:r>
            <a:r>
              <a:rPr lang="en-US" b="1" dirty="0" smtClean="0"/>
              <a:t>synergies </a:t>
            </a:r>
            <a:r>
              <a:rPr lang="en-US" b="1" dirty="0" smtClean="0"/>
              <a:t>to a “Solid West Coast</a:t>
            </a:r>
            <a:r>
              <a:rPr lang="en-US" b="1" dirty="0" smtClean="0"/>
              <a:t>” of Climate Champions</a:t>
            </a:r>
            <a:endParaRPr lang="en-US" b="1" dirty="0" smtClean="0"/>
          </a:p>
          <a:p>
            <a:pPr lvl="1"/>
            <a:r>
              <a:rPr lang="en-US" dirty="0" smtClean="0"/>
              <a:t>Washington, Oregon, California, Hawaii, Province of British Columbia</a:t>
            </a:r>
          </a:p>
          <a:p>
            <a:r>
              <a:rPr lang="en-US" b="1" dirty="0" smtClean="0"/>
              <a:t>It is useful to divide climate change policies into two categories: breakthrough and incremental</a:t>
            </a:r>
          </a:p>
        </p:txBody>
      </p:sp>
    </p:spTree>
    <p:extLst>
      <p:ext uri="{BB962C8B-B14F-4D97-AF65-F5344CB8AC3E}">
        <p14:creationId xmlns:p14="http://schemas.microsoft.com/office/powerpoint/2010/main" val="3628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0929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Ten Breakthrough </a:t>
            </a:r>
            <a:r>
              <a:rPr lang="en-US" b="1" u="sng" dirty="0" smtClean="0">
                <a:solidFill>
                  <a:srgbClr val="0070C0"/>
                </a:solidFill>
              </a:rPr>
              <a:t>Climate Change </a:t>
            </a:r>
            <a:r>
              <a:rPr lang="en-US" b="1" u="sng" dirty="0" smtClean="0">
                <a:solidFill>
                  <a:srgbClr val="0070C0"/>
                </a:solidFill>
              </a:rPr>
              <a:t>Policies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3100" b="1" dirty="0" smtClean="0">
                <a:solidFill>
                  <a:srgbClr val="0070C0"/>
                </a:solidFill>
              </a:rPr>
              <a:t>(Best </a:t>
            </a:r>
            <a:r>
              <a:rPr lang="en-US" sz="3100" b="1" dirty="0" smtClean="0">
                <a:solidFill>
                  <a:srgbClr val="0070C0"/>
                </a:solidFill>
              </a:rPr>
              <a:t>Practices)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54690" cy="4720272"/>
          </a:xfrm>
        </p:spPr>
        <p:txBody>
          <a:bodyPr>
            <a:normAutofit fontScale="62500" lnSpcReduction="20000"/>
          </a:bodyPr>
          <a:lstStyle/>
          <a:p>
            <a:pPr marL="9144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INSTITUTE 100% RENEWABLE POWERED ELECTRIC GRID 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(Bill Passed, 2019)</a:t>
            </a:r>
            <a:endParaRPr lang="en-US" sz="18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COAL ILLEGAL FOR ELECTRICITY PRODUCTION 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(Bill Passed, 2019)</a:t>
            </a:r>
            <a:endParaRPr lang="en-US" sz="18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 STATEWIDE PRICE ON CARBON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(Introduced, Not Passed)</a:t>
            </a:r>
          </a:p>
          <a:p>
            <a:pPr marL="342900" indent="-342900" algn="ctr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 INTERNAL COMBUSION ENGINES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(Introduced, Not Passed)</a:t>
            </a:r>
            <a:endParaRPr lang="en-U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INSTITUTE MANDATORY K-12 CLIMATE CHANGE CURRICULUM STATEWIDE </a:t>
            </a:r>
            <a:r>
              <a:rPr lang="en-US" sz="29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(Introduced, Not Passed)</a:t>
            </a:r>
            <a:endParaRPr lang="en-U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FOSSIL FUEL INFRASTRUCTURE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ILLEGAL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(Partial Bill Introduced for Shorelines, Not Passed)</a:t>
            </a: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 ALL PUBLIC FLEETS TO BE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FULLY ELECTRIC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TAX-INCENTIVIZED GREEN ENERGY BUSINESS CLUSTER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DIVEST FROM FOSSIL FUEL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MASSIVE INVESTMENT IN RENEWABLE ENERGY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00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Interesting Bills/Resolutions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(Sample)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National</a:t>
            </a:r>
          </a:p>
          <a:p>
            <a:pPr lvl="1"/>
            <a:r>
              <a:rPr lang="en-US" dirty="0" smtClean="0"/>
              <a:t>New Jersey – Mandatory K-12 Climate Change Curriculum in Schools Statewide</a:t>
            </a:r>
          </a:p>
          <a:p>
            <a:pPr lvl="1"/>
            <a:r>
              <a:rPr lang="en-US" dirty="0" smtClean="0"/>
              <a:t>Microsoft, Amazon, Others – Climate Reduction Programs</a:t>
            </a:r>
          </a:p>
          <a:p>
            <a:pPr lvl="1"/>
            <a:r>
              <a:rPr lang="en-US" dirty="0" smtClean="0"/>
              <a:t>George Schulz and James Baker – Carbon Dividend Plan</a:t>
            </a:r>
          </a:p>
          <a:p>
            <a:pPr lvl="1"/>
            <a:r>
              <a:rPr lang="en-US" dirty="0" smtClean="0"/>
              <a:t>Green New Deal</a:t>
            </a:r>
          </a:p>
          <a:p>
            <a:pPr lvl="1"/>
            <a:r>
              <a:rPr lang="en-US" dirty="0" smtClean="0"/>
              <a:t>100% Renewable Energy Grid Required in Multiple States (Including Washington)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Washington State</a:t>
            </a:r>
          </a:p>
          <a:p>
            <a:pPr lvl="1"/>
            <a:r>
              <a:rPr lang="en-US" dirty="0" smtClean="0"/>
              <a:t>Banning ICE (Not Yet Passed)</a:t>
            </a:r>
          </a:p>
          <a:p>
            <a:pPr lvl="1"/>
            <a:r>
              <a:rPr lang="en-US" dirty="0" smtClean="0"/>
              <a:t>Zero Emission Vehicles (ZEV) Mandate</a:t>
            </a:r>
          </a:p>
          <a:p>
            <a:pPr lvl="1"/>
            <a:r>
              <a:rPr lang="en-US" dirty="0" smtClean="0"/>
              <a:t>Rural Carbon Sequestration</a:t>
            </a:r>
          </a:p>
          <a:p>
            <a:pPr lvl="1"/>
            <a:r>
              <a:rPr lang="en-US" dirty="0" smtClean="0"/>
              <a:t>Seattle Public Schools – Resolution for School District to Be Net Zero</a:t>
            </a:r>
          </a:p>
          <a:p>
            <a:pPr lvl="1"/>
            <a:r>
              <a:rPr lang="en-US" dirty="0" smtClean="0"/>
              <a:t>Climate Pledge Arena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58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1"/>
            <a:ext cx="10515600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Agenda</a:t>
            </a:r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0515600" cy="42719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/>
              <a:t>Climate Change </a:t>
            </a:r>
            <a:r>
              <a:rPr lang="en-US" dirty="0" smtClean="0"/>
              <a:t>Crisis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Response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Washington State Policy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2021 Legislative Session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Themes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71750" y="4686300"/>
            <a:ext cx="1311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5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Principles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The 2021 </a:t>
            </a:r>
            <a:r>
              <a:rPr lang="en-US" dirty="0" smtClean="0"/>
              <a:t>Washington State Legislative </a:t>
            </a:r>
            <a:r>
              <a:rPr lang="en-US" dirty="0"/>
              <a:t>Session will not have Climate Change as a </a:t>
            </a:r>
            <a:r>
              <a:rPr lang="en-US" dirty="0" smtClean="0"/>
              <a:t>Central Issue…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…But it must be a </a:t>
            </a:r>
            <a:r>
              <a:rPr lang="en-US" dirty="0" smtClean="0"/>
              <a:t>Central Issue.</a:t>
            </a:r>
          </a:p>
          <a:p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Solution: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Manageable Number of High </a:t>
            </a:r>
            <a:r>
              <a:rPr lang="en-US" b="1" dirty="0">
                <a:solidFill>
                  <a:srgbClr val="00B050"/>
                </a:solidFill>
              </a:rPr>
              <a:t>Impact, Low Cost </a:t>
            </a:r>
            <a:r>
              <a:rPr lang="en-US" b="1" dirty="0" smtClean="0">
                <a:solidFill>
                  <a:srgbClr val="00B050"/>
                </a:solidFill>
              </a:rPr>
              <a:t>Climate Change Bills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82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524" y="146050"/>
            <a:ext cx="12068175" cy="1216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Climate Change Priorities for 2021 State Legislative Session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850" y="1581150"/>
            <a:ext cx="11439524" cy="4857750"/>
          </a:xfrm>
        </p:spPr>
        <p:txBody>
          <a:bodyPr>
            <a:normAutofit fontScale="92500"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Clean Fuels </a:t>
            </a:r>
            <a:r>
              <a:rPr lang="en-US" b="1" dirty="0" smtClean="0">
                <a:solidFill>
                  <a:srgbClr val="00B050"/>
                </a:solidFill>
              </a:rPr>
              <a:t>Program: </a:t>
            </a:r>
            <a:r>
              <a:rPr lang="en-US" dirty="0" smtClean="0"/>
              <a:t>Lower Carbon Content in Transportation Fuels</a:t>
            </a:r>
          </a:p>
          <a:p>
            <a:pPr marL="0" indent="0" algn="ctr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Heal (Healthy Environment for All) </a:t>
            </a:r>
            <a:r>
              <a:rPr lang="en-US" b="1" dirty="0" smtClean="0">
                <a:solidFill>
                  <a:srgbClr val="00B050"/>
                </a:solidFill>
              </a:rPr>
              <a:t>Act: </a:t>
            </a:r>
            <a:r>
              <a:rPr lang="en-US" dirty="0" smtClean="0"/>
              <a:t>The Just Transition</a:t>
            </a:r>
          </a:p>
          <a:p>
            <a:pPr marL="0" indent="0" algn="ctr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Ban Sale of New </a:t>
            </a:r>
            <a:r>
              <a:rPr lang="en-US" b="1" dirty="0" smtClean="0">
                <a:solidFill>
                  <a:srgbClr val="00B050"/>
                </a:solidFill>
              </a:rPr>
              <a:t>Internal Combustion Engine Vehicles in 2030: </a:t>
            </a:r>
            <a:r>
              <a:rPr lang="en-US" dirty="0" smtClean="0"/>
              <a:t>The Future Now</a:t>
            </a:r>
          </a:p>
          <a:p>
            <a:pPr marL="0" indent="0" algn="ctr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Declare Climate Emergency in Washington </a:t>
            </a:r>
            <a:r>
              <a:rPr lang="en-US" b="1" dirty="0" smtClean="0">
                <a:solidFill>
                  <a:srgbClr val="00B050"/>
                </a:solidFill>
              </a:rPr>
              <a:t>State: </a:t>
            </a:r>
            <a:r>
              <a:rPr lang="en-US" dirty="0" smtClean="0"/>
              <a:t>Public Attention</a:t>
            </a:r>
          </a:p>
          <a:p>
            <a:pPr marL="0" indent="0" algn="ctr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Mandatory K-12 Climate Change Curriculum in </a:t>
            </a:r>
            <a:r>
              <a:rPr lang="en-US" b="1" dirty="0" smtClean="0">
                <a:solidFill>
                  <a:srgbClr val="00B050"/>
                </a:solidFill>
              </a:rPr>
              <a:t>K-12 Schools Statewide: </a:t>
            </a:r>
            <a:r>
              <a:rPr lang="en-US" dirty="0" smtClean="0"/>
              <a:t>1MM Plus Young People Learning About Climate Change Everyday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3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" y="571500"/>
            <a:ext cx="11887200" cy="14097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Bold </a:t>
            </a:r>
            <a:r>
              <a:rPr lang="en-US" sz="4000" b="1" u="sng" dirty="0">
                <a:solidFill>
                  <a:srgbClr val="FF0000"/>
                </a:solidFill>
              </a:rPr>
              <a:t>Structural Change; Not Just Incremental Reform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25975" y="1847850"/>
            <a:ext cx="4213184" cy="43291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u="sng" dirty="0" smtClean="0">
                <a:solidFill>
                  <a:srgbClr val="0070C0"/>
                </a:solidFill>
              </a:rPr>
              <a:t>We Face 5 Crises</a:t>
            </a:r>
          </a:p>
          <a:p>
            <a:pPr marL="0" indent="0" algn="ctr">
              <a:buNone/>
            </a:pPr>
            <a:endParaRPr lang="en-US" sz="3200" b="1" u="sng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/>
              <a:t>Public </a:t>
            </a:r>
            <a:r>
              <a:rPr lang="en-US" dirty="0"/>
              <a:t>Health (Pandemic)</a:t>
            </a:r>
          </a:p>
          <a:p>
            <a:pPr algn="ctr"/>
            <a:r>
              <a:rPr lang="en-US" dirty="0"/>
              <a:t>Economic </a:t>
            </a:r>
            <a:r>
              <a:rPr lang="en-US" dirty="0" smtClean="0"/>
              <a:t>Recession</a:t>
            </a:r>
            <a:endParaRPr lang="en-US" dirty="0"/>
          </a:p>
          <a:p>
            <a:pPr algn="ctr"/>
            <a:r>
              <a:rPr lang="en-US" dirty="0"/>
              <a:t>Budget Crisis in Olympia</a:t>
            </a:r>
          </a:p>
          <a:p>
            <a:pPr algn="ctr"/>
            <a:r>
              <a:rPr lang="en-US" dirty="0" smtClean="0"/>
              <a:t>Racial Justice</a:t>
            </a:r>
          </a:p>
          <a:p>
            <a:pPr algn="ctr"/>
            <a:r>
              <a:rPr lang="en-US" dirty="0" smtClean="0"/>
              <a:t>Climate Change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05575" y="1847850"/>
            <a:ext cx="5172075" cy="4657725"/>
          </a:xfrm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en-US" sz="3200" b="1" u="sng" dirty="0" smtClean="0">
                <a:solidFill>
                  <a:srgbClr val="0070C0"/>
                </a:solidFill>
              </a:rPr>
              <a:t>Campaign Priorities</a:t>
            </a:r>
          </a:p>
          <a:p>
            <a:pPr marL="457200" lvl="1" indent="0" algn="ctr">
              <a:buNone/>
            </a:pPr>
            <a:endParaRPr lang="en-US" sz="3200" b="1" u="sng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Avoid Austerity Approach to Balancing State Budget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Protect </a:t>
            </a:r>
            <a:r>
              <a:rPr lang="en-US" b="1" dirty="0">
                <a:solidFill>
                  <a:srgbClr val="00B050"/>
                </a:solidFill>
              </a:rPr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Poor and </a:t>
            </a:r>
            <a:r>
              <a:rPr lang="en-US" b="1" dirty="0" smtClean="0">
                <a:solidFill>
                  <a:srgbClr val="00B050"/>
                </a:solidFill>
              </a:rPr>
              <a:t>Vulnerable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No </a:t>
            </a:r>
            <a:r>
              <a:rPr lang="en-US" b="1" dirty="0" smtClean="0">
                <a:solidFill>
                  <a:srgbClr val="00B050"/>
                </a:solidFill>
              </a:rPr>
              <a:t>Universal Programs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Restructure </a:t>
            </a:r>
            <a:r>
              <a:rPr lang="en-US" b="1" dirty="0" smtClean="0">
                <a:solidFill>
                  <a:srgbClr val="00B050"/>
                </a:solidFill>
              </a:rPr>
              <a:t>State Operations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New Source of Progressive Revenue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Aggressively Address </a:t>
            </a:r>
            <a:r>
              <a:rPr lang="en-US" b="1" dirty="0">
                <a:solidFill>
                  <a:srgbClr val="00B050"/>
                </a:solidFill>
              </a:rPr>
              <a:t>Climate </a:t>
            </a:r>
            <a:r>
              <a:rPr lang="en-US" b="1" dirty="0" smtClean="0">
                <a:solidFill>
                  <a:srgbClr val="00B050"/>
                </a:solidFill>
              </a:rPr>
              <a:t>Change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Address the Challenge of Racial </a:t>
            </a:r>
            <a:r>
              <a:rPr lang="en-US" b="1" dirty="0" smtClean="0">
                <a:solidFill>
                  <a:srgbClr val="00B050"/>
                </a:solidFill>
              </a:rPr>
              <a:t>Justice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35333" y="3533775"/>
            <a:ext cx="137026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47701" y="1504950"/>
            <a:ext cx="4687632" cy="5143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05600" y="1504950"/>
            <a:ext cx="5057775" cy="5143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54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1"/>
            <a:ext cx="10515600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Agenda</a:t>
            </a:r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0515600" cy="42719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/>
              <a:t>Crisis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Response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Washington State Policy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2021 Legislative Session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Themes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933825" y="5610225"/>
            <a:ext cx="1311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04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Themes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50673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Climate Change is an Existential Emergency</a:t>
            </a:r>
          </a:p>
          <a:p>
            <a:r>
              <a:rPr lang="en-US" dirty="0" smtClean="0"/>
              <a:t>Climate Change is Now</a:t>
            </a:r>
          </a:p>
          <a:p>
            <a:r>
              <a:rPr lang="en-US" dirty="0" smtClean="0"/>
              <a:t>Climate Change is Time Sensitive</a:t>
            </a:r>
          </a:p>
          <a:p>
            <a:r>
              <a:rPr lang="en-US" dirty="0" smtClean="0"/>
              <a:t>The Climate Change Battle is Not Being Won, Although Progress is Being Made</a:t>
            </a:r>
          </a:p>
          <a:p>
            <a:r>
              <a:rPr lang="en-US" dirty="0" smtClean="0"/>
              <a:t>We Are a Negligent Country with Respect to Climate Change</a:t>
            </a:r>
          </a:p>
          <a:p>
            <a:r>
              <a:rPr lang="en-US" dirty="0" smtClean="0"/>
              <a:t>It Is Time for a Massive Transformation in Our Response to Climate Change</a:t>
            </a:r>
            <a:r>
              <a:rPr lang="en-US" dirty="0"/>
              <a:t> </a:t>
            </a:r>
            <a:r>
              <a:rPr lang="en-US" dirty="0" smtClean="0"/>
              <a:t>– The Defining Challenge of Our Time</a:t>
            </a:r>
          </a:p>
          <a:p>
            <a:r>
              <a:rPr lang="en-US" dirty="0" smtClean="0"/>
              <a:t>There are Myriad Solutions in Many Realms</a:t>
            </a:r>
          </a:p>
          <a:p>
            <a:r>
              <a:rPr lang="en-US" dirty="0" smtClean="0"/>
              <a:t>Everyone Needs to Be Involved – Education, Consciousness and Involvement are Key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There are Critical Bills That Need to be Passed in the 2021 Legislative Session</a:t>
            </a:r>
          </a:p>
        </p:txBody>
      </p:sp>
    </p:spTree>
    <p:extLst>
      <p:ext uri="{BB962C8B-B14F-4D97-AF65-F5344CB8AC3E}">
        <p14:creationId xmlns:p14="http://schemas.microsoft.com/office/powerpoint/2010/main" val="371633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1"/>
            <a:ext cx="10515600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Agenda</a:t>
            </a:r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0515600" cy="42719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/>
              <a:t>Climate Change </a:t>
            </a:r>
            <a:r>
              <a:rPr lang="en-US" dirty="0" smtClean="0"/>
              <a:t>Crisis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Response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Washington State Policy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2021 Legislative Session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Themes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743200" y="1828800"/>
            <a:ext cx="1311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2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4730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CLIMATE CHANGE IMPACTS (Selective)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38138" y="923928"/>
            <a:ext cx="5157787" cy="3143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NATURAL WORLD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5585" y="1238252"/>
            <a:ext cx="5240340" cy="532447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More Extreme Weather Events (Drought, </a:t>
            </a:r>
            <a:r>
              <a:rPr lang="en-US" dirty="0" smtClean="0"/>
              <a:t>Hurricanes, Cyclones)</a:t>
            </a:r>
          </a:p>
          <a:p>
            <a:r>
              <a:rPr lang="en-US" dirty="0" smtClean="0"/>
              <a:t>Increase in Wildfires</a:t>
            </a:r>
            <a:endParaRPr lang="en-US" dirty="0"/>
          </a:p>
          <a:p>
            <a:r>
              <a:rPr lang="en-US" dirty="0"/>
              <a:t>Wetland Loss and Mangrove </a:t>
            </a:r>
            <a:r>
              <a:rPr lang="en-US" dirty="0" smtClean="0"/>
              <a:t>Loss, With </a:t>
            </a:r>
            <a:r>
              <a:rPr lang="en-US" dirty="0"/>
              <a:t>More Flooding</a:t>
            </a:r>
          </a:p>
          <a:p>
            <a:r>
              <a:rPr lang="en-US" dirty="0"/>
              <a:t>Change in Precipitation Patterns</a:t>
            </a:r>
          </a:p>
          <a:p>
            <a:r>
              <a:rPr lang="en-US" dirty="0"/>
              <a:t>Decline in </a:t>
            </a:r>
            <a:r>
              <a:rPr lang="en-US" dirty="0" smtClean="0"/>
              <a:t>Hydropower</a:t>
            </a:r>
            <a:endParaRPr lang="en-US" dirty="0"/>
          </a:p>
          <a:p>
            <a:r>
              <a:rPr lang="en-US" dirty="0"/>
              <a:t>Loss of Global Ice Sheets</a:t>
            </a:r>
          </a:p>
          <a:p>
            <a:r>
              <a:rPr lang="en-US" dirty="0"/>
              <a:t>Rise in </a:t>
            </a:r>
            <a:r>
              <a:rPr lang="en-US" dirty="0" smtClean="0"/>
              <a:t>Sea </a:t>
            </a:r>
            <a:r>
              <a:rPr lang="en-US" dirty="0"/>
              <a:t>Levels – More Uninhabitable Terrain</a:t>
            </a:r>
          </a:p>
          <a:p>
            <a:r>
              <a:rPr lang="en-US" dirty="0"/>
              <a:t>Desertification of Land (from Heat and </a:t>
            </a:r>
            <a:r>
              <a:rPr lang="en-US" dirty="0" err="1"/>
              <a:t>Salination</a:t>
            </a:r>
            <a:r>
              <a:rPr lang="en-US" dirty="0"/>
              <a:t>)</a:t>
            </a:r>
          </a:p>
          <a:p>
            <a:r>
              <a:rPr lang="en-US" dirty="0"/>
              <a:t>Soil Erosion, Coastal </a:t>
            </a:r>
            <a:r>
              <a:rPr lang="en-US" dirty="0" smtClean="0"/>
              <a:t>Erosion</a:t>
            </a:r>
            <a:endParaRPr lang="en-US" dirty="0"/>
          </a:p>
          <a:p>
            <a:r>
              <a:rPr lang="en-US" dirty="0"/>
              <a:t>Decline in Air Quality and Water Quality (Saltwater </a:t>
            </a:r>
            <a:r>
              <a:rPr lang="en-US" dirty="0" smtClean="0"/>
              <a:t>Intrusion</a:t>
            </a:r>
            <a:r>
              <a:rPr lang="en-US" dirty="0"/>
              <a:t>, Algae Blooms, </a:t>
            </a:r>
            <a:r>
              <a:rPr lang="en-US" dirty="0" smtClean="0"/>
              <a:t>Invasive Species)</a:t>
            </a:r>
          </a:p>
          <a:p>
            <a:r>
              <a:rPr lang="en-US" dirty="0"/>
              <a:t>Increase in Ocean </a:t>
            </a:r>
            <a:r>
              <a:rPr lang="en-US" dirty="0" smtClean="0"/>
              <a:t>Acidification</a:t>
            </a:r>
            <a:endParaRPr lang="en-US" dirty="0"/>
          </a:p>
          <a:p>
            <a:r>
              <a:rPr lang="en-US" dirty="0"/>
              <a:t>Decline in Biodiversity (Animal, Plant, Fish, Oceanic </a:t>
            </a:r>
            <a:r>
              <a:rPr lang="en-US" dirty="0" smtClean="0"/>
              <a:t>Coral </a:t>
            </a:r>
            <a:r>
              <a:rPr lang="en-US" dirty="0"/>
              <a:t>and </a:t>
            </a:r>
            <a:r>
              <a:rPr lang="en-US" dirty="0" smtClean="0"/>
              <a:t>Vegetation)</a:t>
            </a:r>
            <a:endParaRPr lang="en-US" dirty="0"/>
          </a:p>
          <a:p>
            <a:r>
              <a:rPr lang="en-US" dirty="0"/>
              <a:t>Decrease In Soil Moisture, Increased Soil Erosion</a:t>
            </a:r>
          </a:p>
          <a:p>
            <a:r>
              <a:rPr lang="en-US" dirty="0"/>
              <a:t>Changes in Crop Viability</a:t>
            </a:r>
          </a:p>
          <a:p>
            <a:r>
              <a:rPr lang="en-US" dirty="0"/>
              <a:t>Livestock </a:t>
            </a:r>
            <a:r>
              <a:rPr lang="en-US" dirty="0" smtClean="0"/>
              <a:t>Death</a:t>
            </a:r>
            <a:endParaRPr lang="en-US" dirty="0"/>
          </a:p>
          <a:p>
            <a:r>
              <a:rPr lang="en-US" dirty="0"/>
              <a:t>Decline in Natural Systems’ Ability to Absorb Carbon</a:t>
            </a:r>
          </a:p>
          <a:p>
            <a:r>
              <a:rPr lang="en-US" dirty="0"/>
              <a:t>Change in Spatial Patterns of Plants, Animals, Marine </a:t>
            </a:r>
            <a:r>
              <a:rPr lang="en-US" dirty="0" smtClean="0"/>
              <a:t>life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515100" y="923928"/>
            <a:ext cx="4773613" cy="34289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u="sng" dirty="0" smtClean="0">
                <a:solidFill>
                  <a:srgbClr val="0070C0"/>
                </a:solidFill>
              </a:rPr>
              <a:t>HUMAN SOCIETY</a:t>
            </a:r>
            <a:endParaRPr lang="en-US" sz="2000" u="sng" dirty="0">
              <a:solidFill>
                <a:srgbClr val="0070C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662737" y="1266826"/>
            <a:ext cx="5005387" cy="535304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Increased Human Health Risks </a:t>
            </a:r>
            <a:r>
              <a:rPr lang="en-US" dirty="0"/>
              <a:t>– Disease Prevalence, Cardio-Respiratory Risk, </a:t>
            </a:r>
            <a:r>
              <a:rPr lang="en-US" dirty="0" err="1"/>
              <a:t>Diaarheal</a:t>
            </a:r>
            <a:r>
              <a:rPr lang="en-US" dirty="0"/>
              <a:t> Prevalence, Morbidity Levels, Etc</a:t>
            </a:r>
            <a:r>
              <a:rPr lang="en-US" dirty="0" smtClean="0"/>
              <a:t>.</a:t>
            </a:r>
          </a:p>
          <a:p>
            <a:r>
              <a:rPr lang="en-US" dirty="0"/>
              <a:t>New Disease Vectors</a:t>
            </a:r>
          </a:p>
          <a:p>
            <a:r>
              <a:rPr lang="en-US" dirty="0"/>
              <a:t>Allergenic </a:t>
            </a:r>
            <a:r>
              <a:rPr lang="en-US" dirty="0" err="1" smtClean="0"/>
              <a:t>Polins</a:t>
            </a:r>
            <a:endParaRPr lang="en-US" dirty="0"/>
          </a:p>
          <a:p>
            <a:r>
              <a:rPr lang="en-US" dirty="0"/>
              <a:t>Changes in Crop Viability and Yields</a:t>
            </a:r>
          </a:p>
          <a:p>
            <a:r>
              <a:rPr lang="en-US" dirty="0"/>
              <a:t>Decrease in Food Supply and Increased Malnutrition Risks</a:t>
            </a:r>
          </a:p>
          <a:p>
            <a:r>
              <a:rPr lang="en-US" dirty="0"/>
              <a:t>Changes in Agriculture, Fisheries , Forestry, Etc.</a:t>
            </a:r>
          </a:p>
          <a:p>
            <a:r>
              <a:rPr lang="en-US" dirty="0"/>
              <a:t>Viability of Human Settlements</a:t>
            </a:r>
          </a:p>
          <a:p>
            <a:r>
              <a:rPr lang="en-US" dirty="0"/>
              <a:t>Increased Push </a:t>
            </a:r>
            <a:r>
              <a:rPr lang="en-US" dirty="0" smtClean="0"/>
              <a:t>Migration</a:t>
            </a:r>
          </a:p>
          <a:p>
            <a:r>
              <a:rPr lang="en-US" dirty="0" smtClean="0"/>
              <a:t>Demographic Shifts</a:t>
            </a:r>
            <a:endParaRPr lang="en-US" dirty="0"/>
          </a:p>
          <a:p>
            <a:r>
              <a:rPr lang="en-US" dirty="0"/>
              <a:t>Increased Power Outages</a:t>
            </a:r>
          </a:p>
          <a:p>
            <a:r>
              <a:rPr lang="en-US" dirty="0"/>
              <a:t>Increased Geopolitical </a:t>
            </a:r>
            <a:r>
              <a:rPr lang="en-US" dirty="0" smtClean="0"/>
              <a:t>Instability</a:t>
            </a:r>
          </a:p>
          <a:p>
            <a:r>
              <a:rPr lang="en-US" dirty="0" smtClean="0"/>
              <a:t>Increased Conflict</a:t>
            </a:r>
            <a:endParaRPr lang="en-US" dirty="0"/>
          </a:p>
          <a:p>
            <a:r>
              <a:rPr lang="en-US" dirty="0"/>
              <a:t>Increased Struggle Over Water Rights</a:t>
            </a:r>
          </a:p>
          <a:p>
            <a:r>
              <a:rPr lang="en-US" dirty="0"/>
              <a:t>Risk of Country </a:t>
            </a:r>
            <a:r>
              <a:rPr lang="en-US" dirty="0" smtClean="0"/>
              <a:t>Elimination (from Sea Level Rise)</a:t>
            </a:r>
            <a:endParaRPr lang="en-US" dirty="0"/>
          </a:p>
          <a:p>
            <a:r>
              <a:rPr lang="en-US" dirty="0" smtClean="0"/>
              <a:t>Huge Implications </a:t>
            </a:r>
            <a:r>
              <a:rPr lang="en-US" dirty="0"/>
              <a:t>for Economic Development</a:t>
            </a:r>
          </a:p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422107" y="3657600"/>
            <a:ext cx="1166812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0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33351"/>
            <a:ext cx="12030074" cy="7810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Carbon Dioxide Levels and Global Temperatures Over Time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7" name="Content Placeholder 1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7650" y="904875"/>
            <a:ext cx="5686425" cy="5648325"/>
          </a:xfrm>
          <a:prstGeom prst="rect">
            <a:avLst/>
          </a:prstGeom>
        </p:spPr>
      </p:pic>
      <p:pic>
        <p:nvPicPr>
          <p:cNvPr id="7170" name="Picture 2" descr="Temperature data from four international science institutions. All show rapid warming in the past few decades and that the last decade has been the warmest on record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076325"/>
            <a:ext cx="5857875" cy="510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802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7312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Climate Change is Now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490439"/>
            <a:ext cx="5157787" cy="56673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Sea Level Rise (Ground Data)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22686" y="1490438"/>
            <a:ext cx="5183188" cy="56673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Global Temperatures</a:t>
            </a:r>
            <a:endParaRPr lang="en-US" u="sng" dirty="0">
              <a:solidFill>
                <a:srgbClr val="0070C0"/>
              </a:solidFill>
            </a:endParaRPr>
          </a:p>
        </p:txBody>
      </p:sp>
      <p:pic>
        <p:nvPicPr>
          <p:cNvPr id="4104" name="Picture 8" descr="data grap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219773"/>
            <a:ext cx="5157787" cy="397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medialibrary.climatecentral.org/uploads/general/20202019EOYGlobalTemps_Top10_en_title_lg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714" y="2219772"/>
            <a:ext cx="5084160" cy="41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7200" y="6362700"/>
            <a:ext cx="3457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CSIRO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2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Quotes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(President of 73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UN General Assembly)  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19250"/>
            <a:ext cx="10515600" cy="4952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Maria Fernanda Espinosa </a:t>
            </a:r>
            <a:r>
              <a:rPr lang="en-US" sz="2400" dirty="0" err="1" smtClean="0"/>
              <a:t>Garces</a:t>
            </a:r>
            <a:r>
              <a:rPr lang="en-US" sz="2400" dirty="0" smtClean="0"/>
              <a:t>, </a:t>
            </a:r>
            <a:r>
              <a:rPr lang="en-US" sz="2400" dirty="0"/>
              <a:t>President of the General Assembly, warned the Assembly that </a:t>
            </a:r>
            <a:r>
              <a:rPr lang="en-US" sz="2400" b="1" dirty="0">
                <a:solidFill>
                  <a:srgbClr val="0070C0"/>
                </a:solidFill>
              </a:rPr>
              <a:t>“we are the last generation that can prevent irreparable damage to our planet”.</a:t>
            </a:r>
            <a:r>
              <a:rPr lang="en-US" sz="2400" dirty="0"/>
              <a:t> </a:t>
            </a:r>
            <a:r>
              <a:rPr lang="en-US" sz="2400" dirty="0" smtClean="0"/>
              <a:t>Worldwide</a:t>
            </a:r>
            <a:r>
              <a:rPr lang="en-US" sz="2400" dirty="0"/>
              <a:t>, thousands of students are mobilizing around the message that we do not have a planet B and there is no future without a planet, she said, calling for their pleas not to fall on deaf ears.  Against that backdrop, she stressed the need to act. </a:t>
            </a:r>
            <a:r>
              <a:rPr lang="en-US" sz="2400" b="1" dirty="0" smtClean="0">
                <a:solidFill>
                  <a:srgbClr val="0070C0"/>
                </a:solidFill>
              </a:rPr>
              <a:t>“</a:t>
            </a:r>
            <a:r>
              <a:rPr lang="en-US" sz="2400" b="1" dirty="0">
                <a:solidFill>
                  <a:srgbClr val="0070C0"/>
                </a:solidFill>
              </a:rPr>
              <a:t>Eleven years is all we have ahead of us to change our direction,” </a:t>
            </a:r>
            <a:r>
              <a:rPr lang="en-US" sz="2400" dirty="0"/>
              <a:t>she said, citing the findings of the latest Intergovernmental Panel on Climate Change report. </a:t>
            </a:r>
            <a:r>
              <a:rPr lang="en-US" sz="2400" b="1" dirty="0" smtClean="0">
                <a:solidFill>
                  <a:srgbClr val="0070C0"/>
                </a:solidFill>
              </a:rPr>
              <a:t>“</a:t>
            </a:r>
            <a:r>
              <a:rPr lang="en-US" sz="2400" b="1" dirty="0">
                <a:solidFill>
                  <a:srgbClr val="0070C0"/>
                </a:solidFill>
              </a:rPr>
              <a:t>2019 must be the year of climate action at all levels,” </a:t>
            </a:r>
            <a:r>
              <a:rPr lang="en-US" sz="2400" dirty="0"/>
              <a:t>she stressed</a:t>
            </a:r>
            <a:r>
              <a:rPr lang="en-US" sz="2400" dirty="0" smtClean="0"/>
              <a:t>. – </a:t>
            </a:r>
            <a:r>
              <a:rPr lang="en-US" sz="2400" i="1" dirty="0" smtClean="0"/>
              <a:t>UN Press Release, March 28, 2019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“There is no documented historic </a:t>
            </a:r>
            <a:r>
              <a:rPr lang="en-US" sz="2400" b="1" dirty="0" smtClean="0">
                <a:solidFill>
                  <a:srgbClr val="0070C0"/>
                </a:solidFill>
              </a:rPr>
              <a:t>precedent </a:t>
            </a:r>
            <a:r>
              <a:rPr lang="en-US" sz="2400" b="1" dirty="0">
                <a:solidFill>
                  <a:srgbClr val="0070C0"/>
                </a:solidFill>
              </a:rPr>
              <a:t>for the scale of changes </a:t>
            </a:r>
            <a:r>
              <a:rPr lang="en-US" sz="2400" b="1" dirty="0" smtClean="0">
                <a:solidFill>
                  <a:srgbClr val="0070C0"/>
                </a:solidFill>
              </a:rPr>
              <a:t>required.” </a:t>
            </a:r>
            <a:r>
              <a:rPr lang="en-US" sz="2400" dirty="0" smtClean="0"/>
              <a:t>– </a:t>
            </a:r>
            <a:r>
              <a:rPr lang="en-US" sz="2400" i="1" dirty="0" smtClean="0"/>
              <a:t>IPCC, 2019</a:t>
            </a:r>
            <a:endParaRPr lang="en-US" sz="2400" i="1" dirty="0"/>
          </a:p>
          <a:p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95125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146051"/>
            <a:ext cx="10515600" cy="55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Controversial?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77851" y="1852613"/>
            <a:ext cx="5419724" cy="7000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Climate Scientists Who Believe Global Warming is Anthropogenic</a:t>
            </a:r>
            <a:endParaRPr lang="en-US" u="sng" dirty="0">
              <a:solidFill>
                <a:srgbClr val="0070C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8929731"/>
              </p:ext>
            </p:extLst>
          </p:nvPr>
        </p:nvGraphicFramePr>
        <p:xfrm>
          <a:off x="419100" y="2667000"/>
          <a:ext cx="5578475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852612"/>
            <a:ext cx="5183188" cy="700087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Comments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867151"/>
          </a:xfrm>
        </p:spPr>
        <p:txBody>
          <a:bodyPr>
            <a:normAutofit/>
          </a:bodyPr>
          <a:lstStyle/>
          <a:p>
            <a:r>
              <a:rPr lang="en-US" b="1" dirty="0" smtClean="0"/>
              <a:t>“The </a:t>
            </a:r>
            <a:r>
              <a:rPr lang="en-US" b="1" dirty="0"/>
              <a:t>2010s were another lost decade on climate </a:t>
            </a:r>
            <a:r>
              <a:rPr lang="en-US" b="1" dirty="0" smtClean="0"/>
              <a:t>change.” – </a:t>
            </a:r>
            <a:r>
              <a:rPr lang="en-US" b="1" i="1" dirty="0" smtClean="0"/>
              <a:t>James Temple, MIT Technology Review (12/24/19).</a:t>
            </a:r>
            <a:endParaRPr lang="en-US" b="1" i="1" dirty="0"/>
          </a:p>
          <a:p>
            <a:r>
              <a:rPr lang="en-US" dirty="0" smtClean="0"/>
              <a:t>Is 97% not a high enough level of consensus to warrant concerted global action?</a:t>
            </a:r>
          </a:p>
          <a:p>
            <a:r>
              <a:rPr lang="en-US" dirty="0" smtClean="0"/>
              <a:t>Addressing climate change is valuable for many reasons.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6225" y="800695"/>
            <a:ext cx="11791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“Multiple </a:t>
            </a:r>
            <a:r>
              <a:rPr lang="en-US" dirty="0"/>
              <a:t>studies published in peer-reviewed scientific </a:t>
            </a:r>
            <a:r>
              <a:rPr lang="en-US" dirty="0" smtClean="0"/>
              <a:t>journals</a:t>
            </a:r>
            <a:r>
              <a:rPr lang="en-US" baseline="30000" dirty="0"/>
              <a:t> </a:t>
            </a:r>
            <a:r>
              <a:rPr lang="en-US" dirty="0" smtClean="0"/>
              <a:t>show </a:t>
            </a:r>
            <a:r>
              <a:rPr lang="en-US" dirty="0"/>
              <a:t>that 97 percent or more of actively publishing climate scientists </a:t>
            </a:r>
            <a:r>
              <a:rPr lang="en-US" dirty="0" smtClean="0"/>
              <a:t>agree: </a:t>
            </a:r>
            <a:r>
              <a:rPr lang="en-US" dirty="0"/>
              <a:t>Climate-warming trends over the past century are extremely likely due to human activities. In addition, most of the leading scientific organizations worldwide have issued public statements endorsing this position</a:t>
            </a:r>
            <a:r>
              <a:rPr lang="en-US" dirty="0" smtClean="0"/>
              <a:t>.” -- </a:t>
            </a:r>
            <a:r>
              <a:rPr lang="en-US" i="1" dirty="0" smtClean="0"/>
              <a:t>NASA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7364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1"/>
            <a:ext cx="10515600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Agenda</a:t>
            </a:r>
            <a:r>
              <a:rPr lang="en-US" b="1" u="sng" dirty="0" smtClean="0">
                <a:solidFill>
                  <a:srgbClr val="0070C0"/>
                </a:solidFill>
              </a:rPr>
              <a:t/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10515600" cy="42719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/>
              <a:t>Climate Change </a:t>
            </a:r>
            <a:r>
              <a:rPr lang="en-US" dirty="0" smtClean="0"/>
              <a:t>Crisis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Response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Washington State Policy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 2021 Legislative Session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Themes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590925" y="2800350"/>
            <a:ext cx="1311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3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50680</TotalTime>
  <Words>1645</Words>
  <Application>Microsoft Office PowerPoint</Application>
  <PresentationFormat>Widescreen</PresentationFormat>
  <Paragraphs>291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Office Theme</vt:lpstr>
      <vt:lpstr> The Climate Change Crisis</vt:lpstr>
      <vt:lpstr>Bold Structural Change; Not Just Incremental Reform </vt:lpstr>
      <vt:lpstr> Agenda </vt:lpstr>
      <vt:lpstr>CLIMATE CHANGE IMPACTS (Selective)</vt:lpstr>
      <vt:lpstr>Carbon Dioxide Levels and Global Temperatures Over Time</vt:lpstr>
      <vt:lpstr>Climate Change is Now</vt:lpstr>
      <vt:lpstr>Quotes (President of 73rd UN General Assembly)  </vt:lpstr>
      <vt:lpstr>Controversial?</vt:lpstr>
      <vt:lpstr> Agenda </vt:lpstr>
      <vt:lpstr>Perspectives</vt:lpstr>
      <vt:lpstr>PowerPoint Presentation</vt:lpstr>
      <vt:lpstr>Climate Change Concepts (Partial List)</vt:lpstr>
      <vt:lpstr> Agenda </vt:lpstr>
      <vt:lpstr>Thoughts on Climate Change Policy</vt:lpstr>
      <vt:lpstr>Ten Breakthrough Climate Change Policies (Best Practices) </vt:lpstr>
      <vt:lpstr>Interesting Bills/Resolutions (Sample)</vt:lpstr>
      <vt:lpstr> Agenda </vt:lpstr>
      <vt:lpstr>Principles</vt:lpstr>
      <vt:lpstr>Climate Change Priorities for 2021 State Legislative Session</vt:lpstr>
      <vt:lpstr> Agenda </vt:lpstr>
      <vt:lpstr>Themes</vt:lpstr>
    </vt:vector>
  </TitlesOfParts>
  <Company>CONFIGMGR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2020 Legislative Session</dc:title>
  <dc:creator>John Stafford</dc:creator>
  <cp:lastModifiedBy>John Stafford</cp:lastModifiedBy>
  <cp:revision>636</cp:revision>
  <dcterms:created xsi:type="dcterms:W3CDTF">2020-03-13T21:41:43Z</dcterms:created>
  <dcterms:modified xsi:type="dcterms:W3CDTF">2020-07-04T19:03:12Z</dcterms:modified>
</cp:coreProperties>
</file>