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75" r:id="rId3"/>
    <p:sldId id="391" r:id="rId4"/>
    <p:sldId id="436" r:id="rId5"/>
    <p:sldId id="386" r:id="rId6"/>
    <p:sldId id="384" r:id="rId7"/>
    <p:sldId id="429" r:id="rId8"/>
    <p:sldId id="433" r:id="rId9"/>
    <p:sldId id="407" r:id="rId10"/>
    <p:sldId id="416" r:id="rId11"/>
    <p:sldId id="420" r:id="rId12"/>
    <p:sldId id="377" r:id="rId13"/>
    <p:sldId id="378" r:id="rId14"/>
    <p:sldId id="379" r:id="rId15"/>
    <p:sldId id="411" r:id="rId16"/>
    <p:sldId id="434" r:id="rId17"/>
    <p:sldId id="387" r:id="rId18"/>
    <p:sldId id="383" r:id="rId19"/>
    <p:sldId id="381" r:id="rId20"/>
    <p:sldId id="435" r:id="rId21"/>
    <p:sldId id="438" r:id="rId22"/>
    <p:sldId id="3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A7AD2C2-1934-4DD3-8498-05B5FCEA1FE9}">
          <p14:sldIdLst>
            <p14:sldId id="256"/>
            <p14:sldId id="375"/>
            <p14:sldId id="391"/>
            <p14:sldId id="436"/>
            <p14:sldId id="386"/>
            <p14:sldId id="384"/>
            <p14:sldId id="429"/>
            <p14:sldId id="433"/>
            <p14:sldId id="407"/>
            <p14:sldId id="416"/>
            <p14:sldId id="420"/>
            <p14:sldId id="377"/>
            <p14:sldId id="378"/>
            <p14:sldId id="379"/>
            <p14:sldId id="411"/>
            <p14:sldId id="434"/>
            <p14:sldId id="387"/>
            <p14:sldId id="383"/>
            <p14:sldId id="381"/>
            <p14:sldId id="435"/>
            <p14:sldId id="438"/>
            <p14:sldId id="385"/>
          </p14:sldIdLst>
        </p14:section>
        <p14:section name="Untitled Section" id="{735B05C6-AE9C-4F64-983D-B9128FA0EE8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75" autoAdjust="0"/>
    <p:restoredTop sz="93801" autoAdjust="0"/>
  </p:normalViewPr>
  <p:slideViewPr>
    <p:cSldViewPr snapToGrid="0">
      <p:cViewPr varScale="1">
        <p:scale>
          <a:sx n="67" d="100"/>
          <a:sy n="67" d="100"/>
        </p:scale>
        <p:origin x="38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F8AE9-9110-47BF-BB52-97F5B2281E2E}" type="datetimeFigureOut">
              <a:rPr lang="en-US" smtClean="0"/>
              <a:t>6/26/2020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28A86-6E59-4B73-85E8-A9FD2D431C5E}" type="slidenum">
              <a:rPr lang="en-US" smtClean="0"/>
              <a:t>‹#›</a:t>
            </a:fld>
            <a:endParaRPr lang="en-US"/>
          </a:p>
        </p:txBody>
      </p:sp>
    </p:spTree>
    <p:extLst>
      <p:ext uri="{BB962C8B-B14F-4D97-AF65-F5344CB8AC3E}">
        <p14:creationId xmlns:p14="http://schemas.microsoft.com/office/powerpoint/2010/main" val="78607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4049E9-5B16-493B-ADAD-5F0797B069F3}"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825599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049E9-5B16-493B-ADAD-5F0797B069F3}"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63770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049E9-5B16-493B-ADAD-5F0797B069F3}"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160210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049E9-5B16-493B-ADAD-5F0797B069F3}"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40880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4049E9-5B16-493B-ADAD-5F0797B069F3}"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88716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4049E9-5B16-493B-ADAD-5F0797B069F3}"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643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4049E9-5B16-493B-ADAD-5F0797B069F3}" type="datetimeFigureOut">
              <a:rPr lang="en-US" smtClean="0"/>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153685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4049E9-5B16-493B-ADAD-5F0797B069F3}" type="datetimeFigureOut">
              <a:rPr lang="en-US" smtClean="0"/>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32747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049E9-5B16-493B-ADAD-5F0797B069F3}" type="datetimeFigureOut">
              <a:rPr lang="en-US" smtClean="0"/>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58408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4049E9-5B16-493B-ADAD-5F0797B069F3}"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74205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4049E9-5B16-493B-ADAD-5F0797B069F3}"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FB7DB-7AB9-40F1-8C2E-330B3C80B1D9}" type="slidenum">
              <a:rPr lang="en-US" smtClean="0"/>
              <a:t>‹#›</a:t>
            </a:fld>
            <a:endParaRPr lang="en-US"/>
          </a:p>
        </p:txBody>
      </p:sp>
    </p:spTree>
    <p:extLst>
      <p:ext uri="{BB962C8B-B14F-4D97-AF65-F5344CB8AC3E}">
        <p14:creationId xmlns:p14="http://schemas.microsoft.com/office/powerpoint/2010/main" val="369479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049E9-5B16-493B-ADAD-5F0797B069F3}" type="datetimeFigureOut">
              <a:rPr lang="en-US" smtClean="0"/>
              <a:t>6/26/2020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FB7DB-7AB9-40F1-8C2E-330B3C80B1D9}" type="slidenum">
              <a:rPr lang="en-US" smtClean="0"/>
              <a:t>‹#›</a:t>
            </a:fld>
            <a:endParaRPr lang="en-US"/>
          </a:p>
        </p:txBody>
      </p:sp>
    </p:spTree>
    <p:extLst>
      <p:ext uri="{BB962C8B-B14F-4D97-AF65-F5344CB8AC3E}">
        <p14:creationId xmlns:p14="http://schemas.microsoft.com/office/powerpoint/2010/main" val="328277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9489" y="628651"/>
            <a:ext cx="11633812" cy="2323870"/>
          </a:xfrm>
        </p:spPr>
        <p:txBody>
          <a:bodyPr>
            <a:normAutofit fontScale="90000"/>
          </a:bodyPr>
          <a:lstStyle/>
          <a:p>
            <a:r>
              <a:rPr lang="en-US" b="1" u="sng" dirty="0" smtClean="0">
                <a:solidFill>
                  <a:srgbClr val="0070C0"/>
                </a:solidFill>
              </a:rPr>
              <a:t/>
            </a:r>
            <a:br>
              <a:rPr lang="en-US" b="1" u="sng" dirty="0" smtClean="0">
                <a:solidFill>
                  <a:srgbClr val="0070C0"/>
                </a:solidFill>
              </a:rPr>
            </a:br>
            <a:r>
              <a:rPr lang="en-US" sz="4800" b="1" u="sng" dirty="0" smtClean="0">
                <a:solidFill>
                  <a:srgbClr val="0070C0"/>
                </a:solidFill>
              </a:rPr>
              <a:t>George Floyd and the Black Lives Matter Protests:</a:t>
            </a:r>
            <a:br>
              <a:rPr lang="en-US" sz="4800" b="1" u="sng" dirty="0" smtClean="0">
                <a:solidFill>
                  <a:srgbClr val="0070C0"/>
                </a:solidFill>
              </a:rPr>
            </a:br>
            <a:r>
              <a:rPr lang="en-US" sz="4800" b="1" u="sng" dirty="0" smtClean="0">
                <a:solidFill>
                  <a:srgbClr val="0070C0"/>
                </a:solidFill>
              </a:rPr>
              <a:t>What is the Appropriate Policy </a:t>
            </a:r>
            <a:r>
              <a:rPr lang="en-US" sz="4800" b="1" u="sng" dirty="0" smtClean="0">
                <a:solidFill>
                  <a:srgbClr val="0070C0"/>
                </a:solidFill>
              </a:rPr>
              <a:t>Response?</a:t>
            </a:r>
            <a:endParaRPr lang="en-US" sz="4800" b="1" u="sng" dirty="0">
              <a:solidFill>
                <a:srgbClr val="0070C0"/>
              </a:solidFill>
            </a:endParaRPr>
          </a:p>
        </p:txBody>
      </p:sp>
      <p:sp>
        <p:nvSpPr>
          <p:cNvPr id="3" name="Subtitle 2"/>
          <p:cNvSpPr>
            <a:spLocks noGrp="1"/>
          </p:cNvSpPr>
          <p:nvPr>
            <p:ph type="subTitle" idx="1"/>
          </p:nvPr>
        </p:nvSpPr>
        <p:spPr>
          <a:xfrm>
            <a:off x="1524000" y="3591499"/>
            <a:ext cx="9144000" cy="1380551"/>
          </a:xfrm>
        </p:spPr>
        <p:txBody>
          <a:bodyPr>
            <a:normAutofit lnSpcReduction="10000"/>
          </a:bodyPr>
          <a:lstStyle/>
          <a:p>
            <a:r>
              <a:rPr lang="en-US" sz="2800" dirty="0" smtClean="0"/>
              <a:t>Substantive Saturday</a:t>
            </a:r>
          </a:p>
          <a:p>
            <a:r>
              <a:rPr lang="en-US" sz="2800" dirty="0" smtClean="0"/>
              <a:t>June 27, 2020</a:t>
            </a:r>
          </a:p>
          <a:p>
            <a:r>
              <a:rPr lang="en-US" sz="2800" dirty="0" smtClean="0"/>
              <a:t>(John Stafford)</a:t>
            </a:r>
            <a:endParaRPr lang="en-US" sz="2800" dirty="0"/>
          </a:p>
        </p:txBody>
      </p:sp>
    </p:spTree>
    <p:extLst>
      <p:ext uri="{BB962C8B-B14F-4D97-AF65-F5344CB8AC3E}">
        <p14:creationId xmlns:p14="http://schemas.microsoft.com/office/powerpoint/2010/main" val="1187632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5"/>
            <a:ext cx="11696700" cy="1325563"/>
          </a:xfrm>
        </p:spPr>
        <p:txBody>
          <a:bodyPr/>
          <a:lstStyle/>
          <a:p>
            <a:pPr algn="ctr"/>
            <a:r>
              <a:rPr lang="en-US" b="1" u="sng" dirty="0" smtClean="0">
                <a:solidFill>
                  <a:srgbClr val="0070C0"/>
                </a:solidFill>
              </a:rPr>
              <a:t>Option 1: Status Quo – Maintain Law and Order</a:t>
            </a:r>
            <a:endParaRPr lang="en-US" b="1" u="sng" dirty="0">
              <a:solidFill>
                <a:srgbClr val="0070C0"/>
              </a:solidFill>
            </a:endParaRPr>
          </a:p>
        </p:txBody>
      </p:sp>
      <p:sp>
        <p:nvSpPr>
          <p:cNvPr id="3" name="Content Placeholder 2"/>
          <p:cNvSpPr>
            <a:spLocks noGrp="1"/>
          </p:cNvSpPr>
          <p:nvPr>
            <p:ph idx="1"/>
          </p:nvPr>
        </p:nvSpPr>
        <p:spPr>
          <a:xfrm>
            <a:off x="838200" y="1533525"/>
            <a:ext cx="10515600" cy="5162550"/>
          </a:xfrm>
        </p:spPr>
        <p:txBody>
          <a:bodyPr>
            <a:normAutofit/>
          </a:bodyPr>
          <a:lstStyle/>
          <a:p>
            <a:r>
              <a:rPr lang="en-US" dirty="0"/>
              <a:t>"They demand law and </a:t>
            </a:r>
            <a:r>
              <a:rPr lang="en-US" dirty="0" smtClean="0"/>
              <a:t>order. They </a:t>
            </a:r>
            <a:r>
              <a:rPr lang="en-US" dirty="0"/>
              <a:t>may not say it, they may not be talking about it, but that's what they want. Some of them don't even know that's what they want, but that's what they want.“ – </a:t>
            </a:r>
            <a:r>
              <a:rPr lang="en-US" i="1" dirty="0"/>
              <a:t>Donald </a:t>
            </a:r>
            <a:r>
              <a:rPr lang="en-US" i="1" dirty="0" smtClean="0"/>
              <a:t>Trump</a:t>
            </a:r>
          </a:p>
          <a:p>
            <a:pPr marL="0" indent="0">
              <a:buNone/>
            </a:pPr>
            <a:endParaRPr lang="en-US" dirty="0" smtClean="0"/>
          </a:p>
          <a:p>
            <a:r>
              <a:rPr lang="en-US" dirty="0" smtClean="0"/>
              <a:t>The </a:t>
            </a:r>
            <a:r>
              <a:rPr lang="en-US" dirty="0"/>
              <a:t>President tweeted on Saturday that if protesters breached the White House's fence, they </a:t>
            </a:r>
            <a:r>
              <a:rPr lang="en-US" dirty="0" smtClean="0"/>
              <a:t>would </a:t>
            </a:r>
            <a:r>
              <a:rPr lang="en-US" dirty="0"/>
              <a:t>"have been greeted with the most vicious dogs, and most ominous weapons, I have ever seen</a:t>
            </a:r>
            <a:r>
              <a:rPr lang="en-US" dirty="0" smtClean="0"/>
              <a:t>.“</a:t>
            </a:r>
          </a:p>
        </p:txBody>
      </p:sp>
    </p:spTree>
    <p:extLst>
      <p:ext uri="{BB962C8B-B14F-4D97-AF65-F5344CB8AC3E}">
        <p14:creationId xmlns:p14="http://schemas.microsoft.com/office/powerpoint/2010/main" val="1058740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0070C0"/>
                </a:solidFill>
              </a:rPr>
              <a:t>Option 2: Defund the Police</a:t>
            </a:r>
            <a:br>
              <a:rPr lang="en-US" b="1" u="sng" dirty="0" smtClean="0">
                <a:solidFill>
                  <a:srgbClr val="0070C0"/>
                </a:solidFill>
              </a:rPr>
            </a:br>
            <a:r>
              <a:rPr lang="en-US" sz="2800" b="1" dirty="0" smtClean="0">
                <a:solidFill>
                  <a:srgbClr val="0070C0"/>
                </a:solidFill>
              </a:rPr>
              <a:t>(Arguing in Favor)</a:t>
            </a:r>
            <a:endParaRPr lang="en-US" sz="2800" b="1" dirty="0">
              <a:solidFill>
                <a:srgbClr val="0070C0"/>
              </a:solidFill>
            </a:endParaRPr>
          </a:p>
        </p:txBody>
      </p:sp>
      <p:sp>
        <p:nvSpPr>
          <p:cNvPr id="3" name="Content Placeholder 2"/>
          <p:cNvSpPr>
            <a:spLocks noGrp="1"/>
          </p:cNvSpPr>
          <p:nvPr>
            <p:ph idx="1"/>
          </p:nvPr>
        </p:nvSpPr>
        <p:spPr>
          <a:xfrm>
            <a:off x="838200" y="1690688"/>
            <a:ext cx="10515600" cy="4486275"/>
          </a:xfrm>
        </p:spPr>
        <p:txBody>
          <a:bodyPr>
            <a:normAutofit fontScale="85000" lnSpcReduction="20000"/>
          </a:bodyPr>
          <a:lstStyle/>
          <a:p>
            <a:r>
              <a:rPr lang="en-US" dirty="0"/>
              <a:t>Enough. We can’t reform the police. The only way to diminish police </a:t>
            </a:r>
            <a:r>
              <a:rPr lang="en-US" dirty="0" smtClean="0"/>
              <a:t>violence </a:t>
            </a:r>
            <a:r>
              <a:rPr lang="en-US" dirty="0"/>
              <a:t>is to reduce contact between the public and the </a:t>
            </a:r>
            <a:r>
              <a:rPr lang="en-US" dirty="0" smtClean="0"/>
              <a:t>police. There </a:t>
            </a:r>
            <a:r>
              <a:rPr lang="en-US" dirty="0"/>
              <a:t>is not a single era in United States history in which the police were not a force of violence against black </a:t>
            </a:r>
            <a:r>
              <a:rPr lang="en-US" dirty="0" smtClean="0"/>
              <a:t>people. I’ve </a:t>
            </a:r>
            <a:r>
              <a:rPr lang="en-US" dirty="0"/>
              <a:t>been advocating the abolition of the police for years. Regardless of your view on police power — whether you want to get rid of the police or simply to make them less violent — here’s an immediate demand we can all make: Cut the number of police in half and cut their budget in half. Fewer police officers equals fewer opportunities for them to brutalize and kill people. The idea is gaining traction in Minneapolis, Dallas, Los Angeles and other cities</a:t>
            </a:r>
            <a:r>
              <a:rPr lang="en-US" dirty="0" smtClean="0"/>
              <a:t>. – </a:t>
            </a:r>
            <a:r>
              <a:rPr lang="en-US" i="1" dirty="0" err="1" smtClean="0"/>
              <a:t>Mariame</a:t>
            </a:r>
            <a:r>
              <a:rPr lang="en-US" i="1" dirty="0" smtClean="0"/>
              <a:t> </a:t>
            </a:r>
            <a:r>
              <a:rPr lang="en-US" i="1" dirty="0" err="1" smtClean="0"/>
              <a:t>Kabe</a:t>
            </a:r>
            <a:r>
              <a:rPr lang="en-US" i="1" dirty="0" smtClean="0"/>
              <a:t>, “Yes, we mean literally abolish the police.” New York Times, 6/12/20.</a:t>
            </a:r>
          </a:p>
          <a:p>
            <a:r>
              <a:rPr lang="en-US" dirty="0"/>
              <a:t>“We’re asking cops to do too much in this country. Every societal failure, we put it off on the cops to solve. Not enough mental health funding, let the cops handle it</a:t>
            </a:r>
            <a:r>
              <a:rPr lang="en-US" dirty="0" smtClean="0"/>
              <a:t>.…Here </a:t>
            </a:r>
            <a:r>
              <a:rPr lang="en-US" dirty="0"/>
              <a:t>in Dallas we got a loose dog problem; let’s have the cops chase loose dogs. Schools fail, let’s give it to the cops</a:t>
            </a:r>
            <a:r>
              <a:rPr lang="en-US" dirty="0" smtClean="0"/>
              <a:t>….Policing </a:t>
            </a:r>
            <a:r>
              <a:rPr lang="en-US" dirty="0"/>
              <a:t>was never meant to solve all those problems.” -- </a:t>
            </a:r>
            <a:r>
              <a:rPr lang="en-US" i="1" dirty="0"/>
              <a:t>Former Dallas Police Chief David Brown, 2016. </a:t>
            </a:r>
          </a:p>
          <a:p>
            <a:endParaRPr lang="en-US" i="1" dirty="0"/>
          </a:p>
        </p:txBody>
      </p:sp>
    </p:spTree>
    <p:extLst>
      <p:ext uri="{BB962C8B-B14F-4D97-AF65-F5344CB8AC3E}">
        <p14:creationId xmlns:p14="http://schemas.microsoft.com/office/powerpoint/2010/main" val="2967779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9825"/>
          </a:xfrm>
        </p:spPr>
        <p:txBody>
          <a:bodyPr/>
          <a:lstStyle/>
          <a:p>
            <a:pPr algn="ctr"/>
            <a:r>
              <a:rPr lang="en-US" b="1" u="sng" dirty="0" smtClean="0">
                <a:solidFill>
                  <a:srgbClr val="0070C0"/>
                </a:solidFill>
              </a:rPr>
              <a:t>Option 2: Defund </a:t>
            </a:r>
            <a:r>
              <a:rPr lang="en-US" b="1" u="sng" dirty="0" smtClean="0">
                <a:solidFill>
                  <a:srgbClr val="0070C0"/>
                </a:solidFill>
              </a:rPr>
              <a:t>the </a:t>
            </a:r>
            <a:r>
              <a:rPr lang="en-US" b="1" u="sng" dirty="0" smtClean="0">
                <a:solidFill>
                  <a:srgbClr val="0070C0"/>
                </a:solidFill>
              </a:rPr>
              <a:t>Police</a:t>
            </a:r>
            <a:br>
              <a:rPr lang="en-US" b="1" u="sng" dirty="0" smtClean="0">
                <a:solidFill>
                  <a:srgbClr val="0070C0"/>
                </a:solidFill>
              </a:rPr>
            </a:br>
            <a:r>
              <a:rPr lang="en-US" sz="2800" b="1" dirty="0" smtClean="0">
                <a:solidFill>
                  <a:srgbClr val="0070C0"/>
                </a:solidFill>
              </a:rPr>
              <a:t>(Arguing Against)</a:t>
            </a:r>
            <a:endParaRPr lang="en-US" sz="2800" b="1" dirty="0">
              <a:solidFill>
                <a:srgbClr val="0070C0"/>
              </a:solidFill>
            </a:endParaRPr>
          </a:p>
        </p:txBody>
      </p:sp>
      <p:sp>
        <p:nvSpPr>
          <p:cNvPr id="3" name="Content Placeholder 2"/>
          <p:cNvSpPr>
            <a:spLocks noGrp="1"/>
          </p:cNvSpPr>
          <p:nvPr>
            <p:ph idx="1"/>
          </p:nvPr>
        </p:nvSpPr>
        <p:spPr>
          <a:xfrm>
            <a:off x="838200" y="1504950"/>
            <a:ext cx="10515600" cy="5010150"/>
          </a:xfrm>
        </p:spPr>
        <p:txBody>
          <a:bodyPr>
            <a:normAutofit fontScale="85000" lnSpcReduction="20000"/>
          </a:bodyPr>
          <a:lstStyle/>
          <a:p>
            <a:r>
              <a:rPr lang="en-US" dirty="0" smtClean="0"/>
              <a:t>This </a:t>
            </a:r>
            <a:r>
              <a:rPr lang="en-US" dirty="0" smtClean="0"/>
              <a:t>will </a:t>
            </a:r>
            <a:r>
              <a:rPr lang="en-US" dirty="0" smtClean="0"/>
              <a:t>damage</a:t>
            </a:r>
            <a:r>
              <a:rPr lang="en-US" dirty="0" smtClean="0"/>
              <a:t> </a:t>
            </a:r>
            <a:r>
              <a:rPr lang="en-US" dirty="0" smtClean="0"/>
              <a:t>public </a:t>
            </a:r>
            <a:r>
              <a:rPr lang="en-US" dirty="0" smtClean="0"/>
              <a:t>safety and it will </a:t>
            </a:r>
            <a:r>
              <a:rPr lang="en-US" dirty="0" smtClean="0"/>
              <a:t>hurt the communities it is intended to help</a:t>
            </a:r>
            <a:r>
              <a:rPr lang="en-US" dirty="0" smtClean="0"/>
              <a:t>. – </a:t>
            </a:r>
            <a:r>
              <a:rPr lang="en-US" i="1" dirty="0" smtClean="0"/>
              <a:t>Numerous Analysts</a:t>
            </a:r>
          </a:p>
          <a:p>
            <a:r>
              <a:rPr lang="en-US" dirty="0" smtClean="0"/>
              <a:t>“The </a:t>
            </a:r>
            <a:r>
              <a:rPr lang="en-US" dirty="0"/>
              <a:t>suggestion of defunding police departments around the country, however, is the single most absurd idea we have heard. Proposals vary — some call for merely shifting a portion of police budgets to other programs, while others demand the actual elimination of police </a:t>
            </a:r>
            <a:r>
              <a:rPr lang="en-US" dirty="0" smtClean="0"/>
              <a:t>departments. Yes</a:t>
            </a:r>
            <a:r>
              <a:rPr lang="en-US" dirty="0"/>
              <a:t>, there are bad cops, but the vast majority of more than 800,000 law enforcement officers are good, decent people doing a difficult and thankless job</a:t>
            </a:r>
            <a:r>
              <a:rPr lang="en-US" dirty="0" smtClean="0"/>
              <a:t>. – </a:t>
            </a:r>
            <a:r>
              <a:rPr lang="en-US" i="1" dirty="0" smtClean="0"/>
              <a:t>Santa Clara Valley Signal, June 8, 2020</a:t>
            </a:r>
          </a:p>
          <a:p>
            <a:pPr fontAlgn="base"/>
            <a:r>
              <a:rPr lang="en-US" dirty="0" smtClean="0"/>
              <a:t>Stephen </a:t>
            </a:r>
            <a:r>
              <a:rPr lang="en-US" dirty="0"/>
              <a:t>Crawford, a research professor at George Washington University, points </a:t>
            </a:r>
            <a:r>
              <a:rPr lang="en-US" dirty="0" smtClean="0"/>
              <a:t>out that </a:t>
            </a:r>
            <a:r>
              <a:rPr lang="en-US" dirty="0"/>
              <a:t>when the Baltimore police stepped back after the uproar over Freddie Gray’s death in 2015, crime rose and Baltimore’s homicide rate became the highest in the nation</a:t>
            </a:r>
            <a:r>
              <a:rPr lang="en-US" dirty="0" smtClean="0"/>
              <a:t>. “</a:t>
            </a:r>
            <a:r>
              <a:rPr lang="en-US" dirty="0"/>
              <a:t>It is naïve to think that abolishing the police will radically reduce robbery, rape and murder, even if all the saved money is reallocated to better housing, schools, jobs and social </a:t>
            </a:r>
            <a:r>
              <a:rPr lang="en-US" dirty="0" smtClean="0"/>
              <a:t>services.</a:t>
            </a:r>
            <a:r>
              <a:rPr lang="en-US" dirty="0"/>
              <a:t> </a:t>
            </a:r>
            <a:r>
              <a:rPr lang="en-US" dirty="0" smtClean="0"/>
              <a:t>Fixing </a:t>
            </a:r>
            <a:r>
              <a:rPr lang="en-US" dirty="0"/>
              <a:t>these broader problems will take far more resources</a:t>
            </a:r>
            <a:r>
              <a:rPr lang="en-US" dirty="0" smtClean="0"/>
              <a:t>.” – </a:t>
            </a:r>
            <a:r>
              <a:rPr lang="en-US" i="1" dirty="0" smtClean="0"/>
              <a:t>Stephen Crawford</a:t>
            </a:r>
            <a:endParaRPr lang="en-US" i="1" dirty="0"/>
          </a:p>
        </p:txBody>
      </p:sp>
    </p:spTree>
    <p:extLst>
      <p:ext uri="{BB962C8B-B14F-4D97-AF65-F5344CB8AC3E}">
        <p14:creationId xmlns:p14="http://schemas.microsoft.com/office/powerpoint/2010/main" val="402128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smtClean="0">
                <a:solidFill>
                  <a:srgbClr val="0070C0"/>
                </a:solidFill>
              </a:rPr>
              <a:t>Option 3: Restructure the Police</a:t>
            </a:r>
            <a:br>
              <a:rPr lang="en-US" b="1" u="sng" dirty="0" smtClean="0">
                <a:solidFill>
                  <a:srgbClr val="0070C0"/>
                </a:solidFill>
              </a:rPr>
            </a:br>
            <a:r>
              <a:rPr lang="en-US" sz="2800" b="1" dirty="0" smtClean="0">
                <a:solidFill>
                  <a:srgbClr val="0070C0"/>
                </a:solidFill>
              </a:rPr>
              <a:t>(Sample of Discussed Reforms)</a:t>
            </a:r>
            <a:endParaRPr lang="en-US" sz="2800" b="1" dirty="0">
              <a:solidFill>
                <a:srgbClr val="0070C0"/>
              </a:solidFill>
            </a:endParaRPr>
          </a:p>
        </p:txBody>
      </p:sp>
      <p:sp>
        <p:nvSpPr>
          <p:cNvPr id="3" name="Content Placeholder 2"/>
          <p:cNvSpPr>
            <a:spLocks noGrp="1"/>
          </p:cNvSpPr>
          <p:nvPr>
            <p:ph sz="half" idx="1"/>
          </p:nvPr>
        </p:nvSpPr>
        <p:spPr>
          <a:xfrm>
            <a:off x="895350" y="1457325"/>
            <a:ext cx="5181600" cy="5324475"/>
          </a:xfrm>
        </p:spPr>
        <p:txBody>
          <a:bodyPr>
            <a:normAutofit fontScale="25000" lnSpcReduction="20000"/>
          </a:bodyPr>
          <a:lstStyle/>
          <a:p>
            <a:r>
              <a:rPr lang="en-US" sz="6400" b="1" dirty="0" smtClean="0"/>
              <a:t>Demilitarization/Technology</a:t>
            </a:r>
          </a:p>
          <a:p>
            <a:pPr lvl="1"/>
            <a:r>
              <a:rPr lang="en-US" sz="6400" dirty="0" smtClean="0"/>
              <a:t>Ban transfer of U.S. military technology to local police (from Pentagon)</a:t>
            </a:r>
          </a:p>
          <a:p>
            <a:pPr lvl="1"/>
            <a:r>
              <a:rPr lang="en-US" sz="6400" dirty="0" smtClean="0"/>
              <a:t>Ban </a:t>
            </a:r>
            <a:r>
              <a:rPr lang="en-US" sz="6400" dirty="0"/>
              <a:t>f</a:t>
            </a:r>
            <a:r>
              <a:rPr lang="en-US" sz="6400" dirty="0" smtClean="0"/>
              <a:t>lash </a:t>
            </a:r>
            <a:r>
              <a:rPr lang="en-US" sz="6400" dirty="0"/>
              <a:t>b</a:t>
            </a:r>
            <a:r>
              <a:rPr lang="en-US" sz="6400" dirty="0" smtClean="0"/>
              <a:t>ang </a:t>
            </a:r>
            <a:r>
              <a:rPr lang="en-US" sz="6400" dirty="0"/>
              <a:t>d</a:t>
            </a:r>
            <a:r>
              <a:rPr lang="en-US" sz="6400" dirty="0" smtClean="0"/>
              <a:t>evices, blast </a:t>
            </a:r>
            <a:r>
              <a:rPr lang="en-US" sz="6400" dirty="0"/>
              <a:t>b</a:t>
            </a:r>
            <a:r>
              <a:rPr lang="en-US" sz="6400" dirty="0" smtClean="0"/>
              <a:t>alls, </a:t>
            </a:r>
            <a:r>
              <a:rPr lang="en-US" sz="6400" dirty="0" smtClean="0"/>
              <a:t>rubber bullets, </a:t>
            </a:r>
            <a:r>
              <a:rPr lang="en-US" sz="6400" dirty="0" smtClean="0"/>
              <a:t>tear gas, etc.</a:t>
            </a:r>
          </a:p>
          <a:p>
            <a:pPr lvl="1"/>
            <a:r>
              <a:rPr lang="en-US" sz="6400" dirty="0" smtClean="0"/>
              <a:t>Remove police officers from public schools</a:t>
            </a:r>
            <a:endParaRPr lang="en-US" sz="6400" dirty="0" smtClean="0"/>
          </a:p>
          <a:p>
            <a:r>
              <a:rPr lang="en-US" sz="6400" b="1" dirty="0" smtClean="0"/>
              <a:t>Unbundle Police Services</a:t>
            </a:r>
          </a:p>
          <a:p>
            <a:pPr lvl="1"/>
            <a:r>
              <a:rPr lang="en-US" sz="6400" dirty="0" smtClean="0"/>
              <a:t>Mental health specialists and community service providers handle some segments of calls</a:t>
            </a:r>
          </a:p>
          <a:p>
            <a:pPr lvl="1"/>
            <a:r>
              <a:rPr lang="en-US" sz="6400" dirty="0" smtClean="0"/>
              <a:t>Create two emergency lines – 911 and a mental health/social worker intervention line</a:t>
            </a:r>
            <a:endParaRPr lang="en-US" sz="6400" dirty="0" smtClean="0"/>
          </a:p>
          <a:p>
            <a:r>
              <a:rPr lang="en-US" sz="6400" b="1" dirty="0" smtClean="0"/>
              <a:t>Police Procedures</a:t>
            </a:r>
          </a:p>
          <a:p>
            <a:pPr lvl="1"/>
            <a:r>
              <a:rPr lang="en-US" sz="6400" dirty="0" smtClean="0"/>
              <a:t>Ban chokeholds, eliminate no-name warrants, practice regular use of body cameras, require display of badge numbers, institute more restrictions on use of force (e.g., shooting at a moving vehicle)</a:t>
            </a:r>
          </a:p>
          <a:p>
            <a:pPr lvl="1"/>
            <a:r>
              <a:rPr lang="en-US" sz="6400" dirty="0" smtClean="0"/>
              <a:t>Increased training: crisis intervention, de-escalation, implicit bias, etc.</a:t>
            </a:r>
          </a:p>
          <a:p>
            <a:r>
              <a:rPr lang="en-US" sz="6400" b="1" dirty="0" smtClean="0"/>
              <a:t>Increased Oversight</a:t>
            </a:r>
            <a:endParaRPr lang="en-US" sz="6400" b="1" dirty="0"/>
          </a:p>
          <a:p>
            <a:pPr lvl="1"/>
            <a:r>
              <a:rPr lang="en-US" sz="6400" dirty="0"/>
              <a:t>Consent decrees, eliminate </a:t>
            </a:r>
            <a:r>
              <a:rPr lang="en-US" sz="6400" dirty="0" smtClean="0"/>
              <a:t>qualified (limited) liability</a:t>
            </a:r>
            <a:endParaRPr lang="en-US" sz="6400" dirty="0"/>
          </a:p>
          <a:p>
            <a:pPr lvl="1"/>
            <a:r>
              <a:rPr lang="en-US" sz="6400" dirty="0"/>
              <a:t>Community Oversight Committees (Civilian Review Boards), national registry of use of violence incidents</a:t>
            </a:r>
          </a:p>
          <a:p>
            <a:endParaRPr lang="en-US" sz="6800" dirty="0" smtClean="0"/>
          </a:p>
          <a:p>
            <a:endParaRPr lang="en-US" dirty="0" smtClean="0"/>
          </a:p>
          <a:p>
            <a:endParaRPr lang="en-US" dirty="0" smtClean="0"/>
          </a:p>
          <a:p>
            <a:pPr lvl="1"/>
            <a:endParaRPr lang="en-US" dirty="0" smtClean="0"/>
          </a:p>
          <a:p>
            <a:endParaRPr lang="en-US" dirty="0" smtClean="0"/>
          </a:p>
        </p:txBody>
      </p:sp>
      <p:sp>
        <p:nvSpPr>
          <p:cNvPr id="5" name="Content Placeholder 4"/>
          <p:cNvSpPr>
            <a:spLocks noGrp="1"/>
          </p:cNvSpPr>
          <p:nvPr>
            <p:ph sz="half" idx="2"/>
          </p:nvPr>
        </p:nvSpPr>
        <p:spPr>
          <a:xfrm>
            <a:off x="6134100" y="1457324"/>
            <a:ext cx="5181600" cy="5324475"/>
          </a:xfrm>
        </p:spPr>
        <p:txBody>
          <a:bodyPr>
            <a:normAutofit fontScale="25000" lnSpcReduction="20000"/>
          </a:bodyPr>
          <a:lstStyle/>
          <a:p>
            <a:r>
              <a:rPr lang="en-US" sz="6400" b="1" dirty="0" smtClean="0"/>
              <a:t>Increased Oversight (Continued)</a:t>
            </a:r>
          </a:p>
          <a:p>
            <a:pPr lvl="1"/>
            <a:r>
              <a:rPr lang="en-US" sz="6000" dirty="0"/>
              <a:t>Appropriate investigatory procedures </a:t>
            </a:r>
            <a:r>
              <a:rPr lang="en-US" sz="6000" dirty="0" smtClean="0"/>
              <a:t>(conducted with </a:t>
            </a:r>
            <a:r>
              <a:rPr lang="en-US" sz="6000" dirty="0"/>
              <a:t>community oversight, family of victim involved, etc.)</a:t>
            </a:r>
          </a:p>
          <a:p>
            <a:pPr lvl="1"/>
            <a:r>
              <a:rPr lang="en-US" sz="6000" dirty="0"/>
              <a:t>Federal Regulation and </a:t>
            </a:r>
            <a:r>
              <a:rPr lang="en-US" sz="6000" dirty="0" smtClean="0"/>
              <a:t>Accountability</a:t>
            </a:r>
          </a:p>
          <a:p>
            <a:r>
              <a:rPr lang="en-US" sz="6400" b="1" dirty="0" smtClean="0"/>
              <a:t>Unions</a:t>
            </a:r>
            <a:endParaRPr lang="en-US" sz="6400" b="1" dirty="0"/>
          </a:p>
          <a:p>
            <a:pPr lvl="1"/>
            <a:r>
              <a:rPr lang="en-US" sz="6400" dirty="0"/>
              <a:t>Weaken union protections of officers</a:t>
            </a:r>
          </a:p>
          <a:p>
            <a:pPr lvl="1"/>
            <a:r>
              <a:rPr lang="en-US" sz="6400" dirty="0"/>
              <a:t>Community members at contract negotiations</a:t>
            </a:r>
          </a:p>
          <a:p>
            <a:pPr lvl="1"/>
            <a:r>
              <a:rPr lang="en-US" sz="6400" dirty="0"/>
              <a:t>Ross </a:t>
            </a:r>
            <a:r>
              <a:rPr lang="en-US" sz="6400" dirty="0" err="1"/>
              <a:t>Douthat</a:t>
            </a:r>
            <a:r>
              <a:rPr lang="en-US" sz="6400" dirty="0"/>
              <a:t>: “…which makes it </a:t>
            </a:r>
            <a:r>
              <a:rPr lang="en-US" sz="6400" dirty="0" smtClean="0"/>
              <a:t>too </a:t>
            </a:r>
            <a:r>
              <a:rPr lang="en-US" sz="6400" dirty="0"/>
              <a:t>hard to fire bad cops, too easy to rehire them, too difficult to sue them, too challenging to win a guilty verdict when they’re charged with an offense.”</a:t>
            </a:r>
          </a:p>
          <a:p>
            <a:pPr lvl="1"/>
            <a:r>
              <a:rPr lang="en-US" sz="6400" dirty="0"/>
              <a:t>Making officers personally accountable for misconduct </a:t>
            </a:r>
            <a:r>
              <a:rPr lang="en-US" sz="6400" dirty="0" smtClean="0"/>
              <a:t>settlements</a:t>
            </a:r>
            <a:endParaRPr lang="en-US" sz="6400" dirty="0"/>
          </a:p>
          <a:p>
            <a:r>
              <a:rPr lang="en-US" sz="6400" b="1" dirty="0"/>
              <a:t>New Policing Models</a:t>
            </a:r>
          </a:p>
          <a:p>
            <a:pPr lvl="1"/>
            <a:r>
              <a:rPr lang="en-US" sz="6400" dirty="0"/>
              <a:t>Community Policing</a:t>
            </a:r>
          </a:p>
          <a:p>
            <a:pPr lvl="1"/>
            <a:r>
              <a:rPr lang="en-US" sz="6400" dirty="0"/>
              <a:t>Having </a:t>
            </a:r>
            <a:r>
              <a:rPr lang="en-US" sz="6400" dirty="0" smtClean="0"/>
              <a:t>officers </a:t>
            </a:r>
            <a:r>
              <a:rPr lang="en-US" sz="6400" dirty="0"/>
              <a:t>reflect </a:t>
            </a:r>
            <a:r>
              <a:rPr lang="en-US" sz="6400" dirty="0" smtClean="0"/>
              <a:t>the demographics of their </a:t>
            </a:r>
            <a:r>
              <a:rPr lang="en-US" sz="6400" dirty="0"/>
              <a:t>communities</a:t>
            </a:r>
          </a:p>
          <a:p>
            <a:r>
              <a:rPr lang="en-US" sz="6400" b="1" dirty="0"/>
              <a:t>Investment</a:t>
            </a:r>
          </a:p>
          <a:p>
            <a:pPr lvl="1"/>
            <a:r>
              <a:rPr lang="en-US" sz="6400" dirty="0" smtClean="0"/>
              <a:t>Added spending on social programs</a:t>
            </a:r>
            <a:endParaRPr lang="en-US" sz="6400" dirty="0"/>
          </a:p>
          <a:p>
            <a:pPr lvl="1"/>
            <a:r>
              <a:rPr lang="en-US" sz="6400" dirty="0" smtClean="0"/>
              <a:t>Added spending on before and after school programs</a:t>
            </a:r>
            <a:endParaRPr lang="en-US" sz="6400" dirty="0"/>
          </a:p>
          <a:p>
            <a:endParaRPr lang="en-US" dirty="0"/>
          </a:p>
        </p:txBody>
      </p:sp>
    </p:spTree>
    <p:extLst>
      <p:ext uri="{BB962C8B-B14F-4D97-AF65-F5344CB8AC3E}">
        <p14:creationId xmlns:p14="http://schemas.microsoft.com/office/powerpoint/2010/main" val="298843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2625"/>
          </a:xfrm>
        </p:spPr>
        <p:txBody>
          <a:bodyPr>
            <a:normAutofit fontScale="90000"/>
          </a:bodyPr>
          <a:lstStyle/>
          <a:p>
            <a:pPr algn="ctr"/>
            <a:r>
              <a:rPr lang="en-US" b="1" u="sng" dirty="0" smtClean="0">
                <a:solidFill>
                  <a:srgbClr val="0070C0"/>
                </a:solidFill>
              </a:rPr>
              <a:t>Option 3: Restructure the Criminal </a:t>
            </a:r>
            <a:r>
              <a:rPr lang="en-US" b="1" u="sng" dirty="0" smtClean="0">
                <a:solidFill>
                  <a:srgbClr val="0070C0"/>
                </a:solidFill>
              </a:rPr>
              <a:t>Justice </a:t>
            </a:r>
            <a:r>
              <a:rPr lang="en-US" b="1" u="sng" dirty="0" smtClean="0">
                <a:solidFill>
                  <a:srgbClr val="0070C0"/>
                </a:solidFill>
              </a:rPr>
              <a:t>System</a:t>
            </a:r>
            <a:r>
              <a:rPr lang="en-US" b="1" u="sng" dirty="0" smtClean="0">
                <a:solidFill>
                  <a:srgbClr val="0070C0"/>
                </a:solidFill>
              </a:rPr>
              <a:t/>
            </a:r>
            <a:br>
              <a:rPr lang="en-US" b="1" u="sng" dirty="0" smtClean="0">
                <a:solidFill>
                  <a:srgbClr val="0070C0"/>
                </a:solidFill>
              </a:rPr>
            </a:br>
            <a:r>
              <a:rPr lang="en-US" sz="3100" b="1" dirty="0" smtClean="0">
                <a:solidFill>
                  <a:srgbClr val="0070C0"/>
                </a:solidFill>
              </a:rPr>
              <a:t>(Sample of Discussed Reforms)</a:t>
            </a:r>
            <a:endParaRPr lang="en-US" sz="3100" b="1" dirty="0">
              <a:solidFill>
                <a:srgbClr val="0070C0"/>
              </a:solidFill>
            </a:endParaRPr>
          </a:p>
        </p:txBody>
      </p:sp>
      <p:sp>
        <p:nvSpPr>
          <p:cNvPr id="3" name="Content Placeholder 2"/>
          <p:cNvSpPr>
            <a:spLocks noGrp="1"/>
          </p:cNvSpPr>
          <p:nvPr>
            <p:ph idx="1"/>
          </p:nvPr>
        </p:nvSpPr>
        <p:spPr>
          <a:xfrm>
            <a:off x="838200" y="1181099"/>
            <a:ext cx="10515600" cy="5438776"/>
          </a:xfrm>
        </p:spPr>
        <p:txBody>
          <a:bodyPr>
            <a:normAutofit fontScale="92500" lnSpcReduction="10000"/>
          </a:bodyPr>
          <a:lstStyle/>
          <a:p>
            <a:r>
              <a:rPr lang="en-US" dirty="0" smtClean="0"/>
              <a:t>Sentencing Reforms</a:t>
            </a:r>
            <a:endParaRPr lang="en-US" dirty="0" smtClean="0"/>
          </a:p>
          <a:p>
            <a:pPr lvl="1"/>
            <a:r>
              <a:rPr lang="en-US" dirty="0" smtClean="0"/>
              <a:t>No Three Strikes Laws, Powder versus Crack Cocaine, Reduced </a:t>
            </a:r>
            <a:r>
              <a:rPr lang="en-US" dirty="0" err="1" smtClean="0"/>
              <a:t>Juvenille</a:t>
            </a:r>
            <a:r>
              <a:rPr lang="en-US" dirty="0" smtClean="0"/>
              <a:t> Sentences</a:t>
            </a:r>
          </a:p>
          <a:p>
            <a:r>
              <a:rPr lang="en-US" dirty="0" smtClean="0"/>
              <a:t>Eliminate Bail</a:t>
            </a:r>
          </a:p>
          <a:p>
            <a:r>
              <a:rPr lang="en-US" dirty="0" smtClean="0"/>
              <a:t>Diversion Programs</a:t>
            </a:r>
          </a:p>
          <a:p>
            <a:pPr lvl="1"/>
            <a:r>
              <a:rPr lang="en-US" dirty="0" smtClean="0"/>
              <a:t>E.G., Drug Courts</a:t>
            </a:r>
          </a:p>
          <a:p>
            <a:r>
              <a:rPr lang="en-US" dirty="0" smtClean="0"/>
              <a:t>Facilities</a:t>
            </a:r>
          </a:p>
          <a:p>
            <a:pPr lvl="1"/>
            <a:r>
              <a:rPr lang="en-US" dirty="0" smtClean="0"/>
              <a:t>Don’t Build Youth Jail in Seattle</a:t>
            </a:r>
          </a:p>
          <a:p>
            <a:pPr lvl="1"/>
            <a:r>
              <a:rPr lang="en-US" dirty="0" smtClean="0"/>
              <a:t>No Private Prisons</a:t>
            </a:r>
            <a:endParaRPr lang="en-US" dirty="0" smtClean="0"/>
          </a:p>
          <a:p>
            <a:r>
              <a:rPr lang="en-US" dirty="0" smtClean="0"/>
              <a:t>Rehabilitation Programs</a:t>
            </a:r>
          </a:p>
          <a:p>
            <a:pPr lvl="1"/>
            <a:r>
              <a:rPr lang="en-US" dirty="0" smtClean="0"/>
              <a:t>Prison Rehabilitation and Education Programs, Work Release Programs, Fair Prison Labor Wages, </a:t>
            </a:r>
            <a:r>
              <a:rPr lang="en-US" dirty="0" smtClean="0"/>
              <a:t>Restorative </a:t>
            </a:r>
            <a:r>
              <a:rPr lang="en-US" dirty="0" smtClean="0"/>
              <a:t>Justice</a:t>
            </a:r>
            <a:r>
              <a:rPr lang="en-US" dirty="0" smtClean="0"/>
              <a:t>, Parole</a:t>
            </a:r>
          </a:p>
          <a:p>
            <a:r>
              <a:rPr lang="en-US" dirty="0" smtClean="0"/>
              <a:t>Re-Entry</a:t>
            </a:r>
            <a:r>
              <a:rPr lang="en-US" dirty="0"/>
              <a:t> </a:t>
            </a:r>
            <a:r>
              <a:rPr lang="en-US" dirty="0" smtClean="0"/>
              <a:t>Programs</a:t>
            </a:r>
          </a:p>
          <a:p>
            <a:pPr lvl="1"/>
            <a:r>
              <a:rPr lang="en-US" dirty="0" smtClean="0"/>
              <a:t>Job Retraining, Ban the Box</a:t>
            </a:r>
          </a:p>
          <a:p>
            <a:r>
              <a:rPr lang="en-US" dirty="0" smtClean="0"/>
              <a:t>Restore Felony Voting Rights</a:t>
            </a:r>
          </a:p>
        </p:txBody>
      </p:sp>
    </p:spTree>
    <p:extLst>
      <p:ext uri="{BB962C8B-B14F-4D97-AF65-F5344CB8AC3E}">
        <p14:creationId xmlns:p14="http://schemas.microsoft.com/office/powerpoint/2010/main" val="2905365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4550"/>
          </a:xfrm>
        </p:spPr>
        <p:txBody>
          <a:bodyPr/>
          <a:lstStyle/>
          <a:p>
            <a:pPr algn="ctr"/>
            <a:r>
              <a:rPr lang="en-US" b="1" u="sng" dirty="0" smtClean="0">
                <a:solidFill>
                  <a:srgbClr val="0070C0"/>
                </a:solidFill>
              </a:rPr>
              <a:t>Major Actions Taken In Seattle</a:t>
            </a:r>
            <a:endParaRPr lang="en-US" b="1" u="sng" dirty="0">
              <a:solidFill>
                <a:srgbClr val="0070C0"/>
              </a:solidFill>
            </a:endParaRPr>
          </a:p>
        </p:txBody>
      </p:sp>
      <p:sp>
        <p:nvSpPr>
          <p:cNvPr id="3" name="Content Placeholder 2"/>
          <p:cNvSpPr>
            <a:spLocks noGrp="1"/>
          </p:cNvSpPr>
          <p:nvPr>
            <p:ph idx="1"/>
          </p:nvPr>
        </p:nvSpPr>
        <p:spPr>
          <a:xfrm>
            <a:off x="323850" y="1143000"/>
            <a:ext cx="11525250" cy="5543550"/>
          </a:xfrm>
        </p:spPr>
        <p:txBody>
          <a:bodyPr>
            <a:normAutofit fontScale="92500" lnSpcReduction="10000"/>
          </a:bodyPr>
          <a:lstStyle/>
          <a:p>
            <a:r>
              <a:rPr lang="en-US" dirty="0" smtClean="0"/>
              <a:t>Promotion of Police Chief Carmen Best (2018)</a:t>
            </a:r>
          </a:p>
          <a:p>
            <a:r>
              <a:rPr lang="en-US" dirty="0" smtClean="0"/>
              <a:t>I-940 (2018)</a:t>
            </a:r>
          </a:p>
          <a:p>
            <a:pPr lvl="1"/>
            <a:r>
              <a:rPr lang="en-US" dirty="0" smtClean="0"/>
              <a:t>New Standard for Acceptable Use of Force by Police Officers</a:t>
            </a:r>
          </a:p>
          <a:p>
            <a:r>
              <a:rPr lang="en-US" dirty="0" smtClean="0"/>
              <a:t>Consent Decree Between Seattle Police Department and Federal Government (2012)</a:t>
            </a:r>
          </a:p>
          <a:p>
            <a:r>
              <a:rPr lang="en-US" dirty="0" smtClean="0"/>
              <a:t>Seattle Police Officers Guild Expelled from MLK Labor Council (2020)</a:t>
            </a:r>
          </a:p>
          <a:p>
            <a:r>
              <a:rPr lang="en-US" dirty="0" smtClean="0"/>
              <a:t>Community Police Commission and Office of Police Accountability Created</a:t>
            </a:r>
          </a:p>
          <a:p>
            <a:r>
              <a:rPr lang="en-US" dirty="0" smtClean="0"/>
              <a:t>Police Officers Removed from Seattle Public Schools (2020)</a:t>
            </a:r>
          </a:p>
          <a:p>
            <a:r>
              <a:rPr lang="en-US" dirty="0" smtClean="0"/>
              <a:t>Black Lives Matter Calls for 50% Reduction in Police Budget (2020)</a:t>
            </a:r>
          </a:p>
          <a:p>
            <a:r>
              <a:rPr lang="en-US" dirty="0"/>
              <a:t>Mayor Jennifer </a:t>
            </a:r>
            <a:r>
              <a:rPr lang="en-US" dirty="0" err="1"/>
              <a:t>Durkan</a:t>
            </a:r>
            <a:r>
              <a:rPr lang="en-US" dirty="0"/>
              <a:t> </a:t>
            </a:r>
            <a:r>
              <a:rPr lang="en-US" dirty="0" smtClean="0"/>
              <a:t>Budget – 5% Reduction in Police Budge (2020)</a:t>
            </a:r>
          </a:p>
          <a:p>
            <a:r>
              <a:rPr lang="en-US" dirty="0" smtClean="0"/>
              <a:t>City Council Member (and Community Group) Calls for Further Reductions (2020)</a:t>
            </a:r>
          </a:p>
          <a:p>
            <a:r>
              <a:rPr lang="en-US" dirty="0" smtClean="0"/>
              <a:t>CHOP (Capital Hill Occupied Protest) and East Precinct Control (2020)</a:t>
            </a:r>
          </a:p>
          <a:p>
            <a:r>
              <a:rPr lang="en-US" dirty="0" smtClean="0"/>
              <a:t>Federal Judges Bans Use of Pepper Spray, Tear Gas, etc. on Peaceful Protests (2020)</a:t>
            </a:r>
          </a:p>
          <a:p>
            <a:pPr marL="0" indent="0">
              <a:buNone/>
            </a:pPr>
            <a:endParaRPr lang="en-US" dirty="0" smtClean="0"/>
          </a:p>
        </p:txBody>
      </p:sp>
    </p:spTree>
    <p:extLst>
      <p:ext uri="{BB962C8B-B14F-4D97-AF65-F5344CB8AC3E}">
        <p14:creationId xmlns:p14="http://schemas.microsoft.com/office/powerpoint/2010/main" val="1927733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39874"/>
          </a:xfrm>
        </p:spPr>
        <p:txBody>
          <a:bodyPr>
            <a:normAutofit/>
          </a:bodyPr>
          <a:lstStyle/>
          <a:p>
            <a:pPr algn="ctr"/>
            <a:r>
              <a:rPr lang="en-US" b="1" u="sng" dirty="0" smtClean="0">
                <a:solidFill>
                  <a:srgbClr val="0070C0"/>
                </a:solidFill>
              </a:rPr>
              <a:t>Agenda</a:t>
            </a:r>
            <a:br>
              <a:rPr lang="en-US" b="1" u="sng" dirty="0" smtClean="0">
                <a:solidFill>
                  <a:srgbClr val="0070C0"/>
                </a:solidFill>
              </a:rPr>
            </a:br>
            <a:endParaRPr lang="en-US" b="1" u="sng" dirty="0">
              <a:solidFill>
                <a:srgbClr val="0070C0"/>
              </a:solidFill>
            </a:endParaRPr>
          </a:p>
        </p:txBody>
      </p:sp>
      <p:sp>
        <p:nvSpPr>
          <p:cNvPr id="3" name="Content Placeholder 2"/>
          <p:cNvSpPr>
            <a:spLocks noGrp="1"/>
          </p:cNvSpPr>
          <p:nvPr>
            <p:ph idx="1"/>
          </p:nvPr>
        </p:nvSpPr>
        <p:spPr>
          <a:xfrm>
            <a:off x="838200" y="1905000"/>
            <a:ext cx="10515600" cy="4271963"/>
          </a:xfrm>
        </p:spPr>
        <p:txBody>
          <a:bodyPr>
            <a:normAutofit/>
          </a:bodyPr>
          <a:lstStyle/>
          <a:p>
            <a:pPr algn="ctr"/>
            <a:r>
              <a:rPr lang="en-US" dirty="0" smtClean="0"/>
              <a:t>The Black Lives Matter Challenge</a:t>
            </a:r>
          </a:p>
          <a:p>
            <a:pPr marL="0" indent="0" algn="ctr">
              <a:buNone/>
            </a:pPr>
            <a:endParaRPr lang="en-US" dirty="0" smtClean="0"/>
          </a:p>
          <a:p>
            <a:pPr algn="ctr"/>
            <a:r>
              <a:rPr lang="en-US" dirty="0" smtClean="0"/>
              <a:t>Options for Reform: Tactical</a:t>
            </a:r>
          </a:p>
          <a:p>
            <a:pPr marL="0" indent="0" algn="ctr">
              <a:buNone/>
            </a:pPr>
            <a:endParaRPr lang="en-US" dirty="0" smtClean="0"/>
          </a:p>
          <a:p>
            <a:pPr algn="ctr"/>
            <a:r>
              <a:rPr lang="en-US" dirty="0" smtClean="0"/>
              <a:t>Options for Reform: Structural</a:t>
            </a:r>
          </a:p>
          <a:p>
            <a:pPr marL="0" indent="0" algn="ctr">
              <a:buNone/>
            </a:pPr>
            <a:endParaRPr lang="en-US" dirty="0" smtClean="0"/>
          </a:p>
          <a:p>
            <a:pPr algn="ctr"/>
            <a:r>
              <a:rPr lang="en-US" dirty="0" smtClean="0"/>
              <a:t>Themes</a:t>
            </a:r>
            <a:endParaRPr lang="en-US" dirty="0" smtClean="0"/>
          </a:p>
        </p:txBody>
      </p:sp>
      <p:sp>
        <p:nvSpPr>
          <p:cNvPr id="4" name="Right Arrow 3"/>
          <p:cNvSpPr/>
          <p:nvPr/>
        </p:nvSpPr>
        <p:spPr>
          <a:xfrm>
            <a:off x="2438400" y="3922267"/>
            <a:ext cx="131178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573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6950"/>
          </a:xfrm>
        </p:spPr>
        <p:txBody>
          <a:bodyPr/>
          <a:lstStyle/>
          <a:p>
            <a:pPr algn="ctr"/>
            <a:r>
              <a:rPr lang="en-US" b="1" u="sng" dirty="0" smtClean="0">
                <a:solidFill>
                  <a:srgbClr val="0070C0"/>
                </a:solidFill>
              </a:rPr>
              <a:t>Societal Inequities</a:t>
            </a:r>
            <a:endParaRPr lang="en-US" b="1" u="sng" dirty="0">
              <a:solidFill>
                <a:srgbClr val="0070C0"/>
              </a:solidFill>
            </a:endParaRPr>
          </a:p>
        </p:txBody>
      </p:sp>
      <p:sp>
        <p:nvSpPr>
          <p:cNvPr id="3" name="Content Placeholder 2"/>
          <p:cNvSpPr>
            <a:spLocks noGrp="1"/>
          </p:cNvSpPr>
          <p:nvPr>
            <p:ph idx="1"/>
          </p:nvPr>
        </p:nvSpPr>
        <p:spPr>
          <a:xfrm>
            <a:off x="838200" y="1266825"/>
            <a:ext cx="10515600" cy="5257799"/>
          </a:xfrm>
        </p:spPr>
        <p:txBody>
          <a:bodyPr>
            <a:normAutofit fontScale="77500" lnSpcReduction="20000"/>
          </a:bodyPr>
          <a:lstStyle/>
          <a:p>
            <a:r>
              <a:rPr lang="en-US" dirty="0"/>
              <a:t>But, these </a:t>
            </a:r>
            <a:r>
              <a:rPr lang="en-US" dirty="0" smtClean="0"/>
              <a:t>[police reform] bills</a:t>
            </a:r>
            <a:r>
              <a:rPr lang="en-US" dirty="0"/>
              <a:t>, if they pass as conceived, would basically punish the system’s soldiers without altering the system itself. These bills would make the officers the fall guy for their bad behavior while doing little to condemn or even address the savagery and voraciousness of the system that required their </a:t>
            </a:r>
            <a:r>
              <a:rPr lang="en-US" dirty="0" smtClean="0"/>
              <a:t>service. What </a:t>
            </a:r>
            <a:r>
              <a:rPr lang="en-US" dirty="0"/>
              <a:t>he </a:t>
            </a:r>
            <a:r>
              <a:rPr lang="en-US" dirty="0" smtClean="0"/>
              <a:t>[King] was </a:t>
            </a:r>
            <a:r>
              <a:rPr lang="en-US" dirty="0"/>
              <a:t>seeking, what we were seeking, at that point — quality education, decent, good-paying jobs, fair housing — would actually cost the nation something. That is what real justice looks like: equal access to possibility, success and </a:t>
            </a:r>
            <a:r>
              <a:rPr lang="en-US" dirty="0" smtClean="0"/>
              <a:t>safety. In </a:t>
            </a:r>
            <a:r>
              <a:rPr lang="en-US" dirty="0"/>
              <a:t>this fight, our sights must be set high, our demands comprehensive. There is no glory in aiming small, in meekly pleading before power, to accepting crumbs on the floor when the bread is on the </a:t>
            </a:r>
            <a:r>
              <a:rPr lang="en-US" dirty="0" smtClean="0"/>
              <a:t>table.</a:t>
            </a:r>
          </a:p>
          <a:p>
            <a:r>
              <a:rPr lang="en-US" dirty="0" smtClean="0"/>
              <a:t>But </a:t>
            </a:r>
            <a:r>
              <a:rPr lang="en-US" dirty="0"/>
              <a:t>no one wants to talk about that, let alone deal with it, because to truly tackle these issues would deal in some way with wealth redistribution, and the mere mention of that concept throws the comfortable and the rich into a </a:t>
            </a:r>
            <a:r>
              <a:rPr lang="en-US" dirty="0" smtClean="0"/>
              <a:t>tizzy. So</a:t>
            </a:r>
            <a:r>
              <a:rPr lang="en-US" dirty="0"/>
              <a:t>, we’ll ban some chokeholds. We’ll collect some new records and disclose others. We’ll put constraints on officers, requiring more training and exposing them to </a:t>
            </a:r>
            <a:r>
              <a:rPr lang="en-US" dirty="0" smtClean="0"/>
              <a:t>litigation. But </a:t>
            </a:r>
            <a:r>
              <a:rPr lang="en-US" dirty="0"/>
              <a:t>just remember: These are not necessarily rogue officers. They are instruments of the system and manifestations of </a:t>
            </a:r>
            <a:r>
              <a:rPr lang="en-US" dirty="0" smtClean="0"/>
              <a:t>society. They </a:t>
            </a:r>
            <a:r>
              <a:rPr lang="en-US" dirty="0"/>
              <a:t>are violent to black people because America is violent to black people. They oppress because America </a:t>
            </a:r>
            <a:r>
              <a:rPr lang="en-US" dirty="0" smtClean="0"/>
              <a:t>oppresses.</a:t>
            </a:r>
            <a:endParaRPr lang="en-US" dirty="0"/>
          </a:p>
          <a:p>
            <a:pPr marL="0" indent="0">
              <a:buNone/>
            </a:pPr>
            <a:r>
              <a:rPr lang="en-US" dirty="0" smtClean="0"/>
              <a:t>-- </a:t>
            </a:r>
            <a:r>
              <a:rPr lang="en-US" i="1" dirty="0" smtClean="0"/>
              <a:t>Charles Blow, NYT, 6/10/20</a:t>
            </a:r>
            <a:endParaRPr lang="en-US" i="1" dirty="0" smtClean="0"/>
          </a:p>
        </p:txBody>
      </p:sp>
    </p:spTree>
    <p:extLst>
      <p:ext uri="{BB962C8B-B14F-4D97-AF65-F5344CB8AC3E}">
        <p14:creationId xmlns:p14="http://schemas.microsoft.com/office/powerpoint/2010/main" val="3209773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5500"/>
          </a:xfrm>
        </p:spPr>
        <p:txBody>
          <a:bodyPr/>
          <a:lstStyle/>
          <a:p>
            <a:pPr algn="ctr"/>
            <a:r>
              <a:rPr lang="en-US" b="1" u="sng" dirty="0" smtClean="0">
                <a:solidFill>
                  <a:srgbClr val="0070C0"/>
                </a:solidFill>
              </a:rPr>
              <a:t>Data</a:t>
            </a:r>
            <a:endParaRPr lang="en-US" b="1" u="sng" dirty="0">
              <a:solidFill>
                <a:srgbClr val="0070C0"/>
              </a:solidFill>
            </a:endParaRPr>
          </a:p>
        </p:txBody>
      </p:sp>
      <p:sp>
        <p:nvSpPr>
          <p:cNvPr id="3" name="Content Placeholder 2"/>
          <p:cNvSpPr>
            <a:spLocks noGrp="1"/>
          </p:cNvSpPr>
          <p:nvPr>
            <p:ph idx="1"/>
          </p:nvPr>
        </p:nvSpPr>
        <p:spPr>
          <a:xfrm>
            <a:off x="838200" y="1104900"/>
            <a:ext cx="10515600" cy="5072063"/>
          </a:xfrm>
        </p:spPr>
        <p:txBody>
          <a:bodyPr>
            <a:normAutofit/>
          </a:bodyPr>
          <a:lstStyle/>
          <a:p>
            <a:r>
              <a:rPr lang="en-US" dirty="0" smtClean="0"/>
              <a:t>Free and Reduced Lunches By </a:t>
            </a:r>
            <a:r>
              <a:rPr lang="en-US" dirty="0" smtClean="0"/>
              <a:t>Race in Seattle Public Schools (2018)</a:t>
            </a:r>
          </a:p>
          <a:p>
            <a:pPr lvl="1"/>
            <a:r>
              <a:rPr lang="en-US" dirty="0" smtClean="0"/>
              <a:t>African-Americans 83%; Caucasian 8% </a:t>
            </a:r>
            <a:endParaRPr lang="en-US" dirty="0" smtClean="0"/>
          </a:p>
          <a:p>
            <a:r>
              <a:rPr lang="en-US" dirty="0" smtClean="0"/>
              <a:t>Smarter Balanced Test Proficiency in Math and Reading </a:t>
            </a:r>
            <a:r>
              <a:rPr lang="en-US" dirty="0" smtClean="0"/>
              <a:t>by Race – Seattle Public Schools, 8</a:t>
            </a:r>
            <a:r>
              <a:rPr lang="en-US" baseline="30000" dirty="0" smtClean="0"/>
              <a:t>th</a:t>
            </a:r>
            <a:r>
              <a:rPr lang="en-US" dirty="0" smtClean="0"/>
              <a:t> Grade Students (2018)</a:t>
            </a:r>
          </a:p>
          <a:p>
            <a:pPr lvl="1"/>
            <a:r>
              <a:rPr lang="en-US" dirty="0" smtClean="0"/>
              <a:t>Black = 30% and 35%</a:t>
            </a:r>
          </a:p>
          <a:p>
            <a:pPr lvl="1"/>
            <a:r>
              <a:rPr lang="en-US" dirty="0" smtClean="0"/>
              <a:t>White = 74% and 83% </a:t>
            </a:r>
            <a:endParaRPr lang="en-US" dirty="0" smtClean="0"/>
          </a:p>
          <a:p>
            <a:r>
              <a:rPr lang="en-US" dirty="0" smtClean="0"/>
              <a:t>Median</a:t>
            </a:r>
            <a:r>
              <a:rPr lang="en-US" dirty="0" smtClean="0"/>
              <a:t> </a:t>
            </a:r>
            <a:r>
              <a:rPr lang="en-US" dirty="0" smtClean="0"/>
              <a:t>Income by </a:t>
            </a:r>
            <a:r>
              <a:rPr lang="en-US" dirty="0" smtClean="0"/>
              <a:t>Race (2017)</a:t>
            </a:r>
          </a:p>
          <a:p>
            <a:pPr lvl="1"/>
            <a:r>
              <a:rPr lang="en-US" dirty="0" smtClean="0"/>
              <a:t>$40,258 Black</a:t>
            </a:r>
          </a:p>
          <a:p>
            <a:pPr lvl="1"/>
            <a:r>
              <a:rPr lang="en-US" dirty="0" smtClean="0"/>
              <a:t>$68,145 White</a:t>
            </a:r>
            <a:endParaRPr lang="en-US" dirty="0" smtClean="0"/>
          </a:p>
          <a:p>
            <a:r>
              <a:rPr lang="en-US" dirty="0" smtClean="0"/>
              <a:t>U.S. Incarceration Rates by </a:t>
            </a:r>
            <a:r>
              <a:rPr lang="en-US" dirty="0" smtClean="0"/>
              <a:t>Race (2016)</a:t>
            </a:r>
            <a:endParaRPr lang="en-US" dirty="0" smtClean="0"/>
          </a:p>
          <a:p>
            <a:pPr lvl="1"/>
            <a:r>
              <a:rPr lang="en-US" dirty="0" smtClean="0"/>
              <a:t>1,408 per 1,000 Black versus 275 per 1,000 White</a:t>
            </a:r>
            <a:endParaRPr lang="en-US" dirty="0" smtClean="0"/>
          </a:p>
          <a:p>
            <a:endParaRPr lang="en-US" dirty="0" smtClean="0"/>
          </a:p>
          <a:p>
            <a:pPr marL="0" indent="0">
              <a:buNone/>
            </a:pPr>
            <a:endParaRPr lang="en-US" dirty="0"/>
          </a:p>
        </p:txBody>
      </p:sp>
      <p:sp>
        <p:nvSpPr>
          <p:cNvPr id="4" name="TextBox 3"/>
          <p:cNvSpPr txBox="1"/>
          <p:nvPr/>
        </p:nvSpPr>
        <p:spPr>
          <a:xfrm>
            <a:off x="495300" y="6372225"/>
            <a:ext cx="8591550" cy="369332"/>
          </a:xfrm>
          <a:prstGeom prst="rect">
            <a:avLst/>
          </a:prstGeom>
          <a:noFill/>
        </p:spPr>
        <p:txBody>
          <a:bodyPr wrap="square" rtlCol="0">
            <a:spAutoFit/>
          </a:bodyPr>
          <a:lstStyle/>
          <a:p>
            <a:r>
              <a:rPr lang="en-US" dirty="0" smtClean="0"/>
              <a:t>Sources: Seattle Public Schools Website; U.S. Census Bureau; U.S. Department of Justice</a:t>
            </a:r>
            <a:endParaRPr lang="en-US" dirty="0"/>
          </a:p>
        </p:txBody>
      </p:sp>
    </p:spTree>
    <p:extLst>
      <p:ext uri="{BB962C8B-B14F-4D97-AF65-F5344CB8AC3E}">
        <p14:creationId xmlns:p14="http://schemas.microsoft.com/office/powerpoint/2010/main" val="1271568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6925"/>
          </a:xfrm>
        </p:spPr>
        <p:txBody>
          <a:bodyPr/>
          <a:lstStyle/>
          <a:p>
            <a:pPr algn="ctr"/>
            <a:r>
              <a:rPr lang="en-US" b="1" u="sng" dirty="0" smtClean="0">
                <a:solidFill>
                  <a:srgbClr val="0070C0"/>
                </a:solidFill>
              </a:rPr>
              <a:t>Addressing Societal Injustices</a:t>
            </a:r>
            <a:endParaRPr lang="en-US" b="1" u="sng" dirty="0">
              <a:solidFill>
                <a:srgbClr val="0070C0"/>
              </a:solidFill>
            </a:endParaRPr>
          </a:p>
        </p:txBody>
      </p:sp>
      <p:sp>
        <p:nvSpPr>
          <p:cNvPr id="3" name="Content Placeholder 2"/>
          <p:cNvSpPr>
            <a:spLocks noGrp="1"/>
          </p:cNvSpPr>
          <p:nvPr>
            <p:ph idx="1"/>
          </p:nvPr>
        </p:nvSpPr>
        <p:spPr>
          <a:xfrm>
            <a:off x="838200" y="1162050"/>
            <a:ext cx="10515600" cy="5391150"/>
          </a:xfrm>
        </p:spPr>
        <p:txBody>
          <a:bodyPr>
            <a:normAutofit/>
          </a:bodyPr>
          <a:lstStyle/>
          <a:p>
            <a:r>
              <a:rPr lang="en-US" sz="2400" dirty="0" smtClean="0"/>
              <a:t>Must Address Underlying Sources of Injustice:</a:t>
            </a:r>
          </a:p>
          <a:p>
            <a:pPr lvl="1"/>
            <a:r>
              <a:rPr lang="en-US" dirty="0" smtClean="0"/>
              <a:t>Universal </a:t>
            </a:r>
            <a:r>
              <a:rPr lang="en-US" dirty="0" smtClean="0"/>
              <a:t>Health </a:t>
            </a:r>
            <a:r>
              <a:rPr lang="en-US" dirty="0" smtClean="0"/>
              <a:t>Care (Single Payer Health Care System), Ongoing Increases to the Minimum Wage, Free </a:t>
            </a:r>
            <a:r>
              <a:rPr lang="en-US" dirty="0" smtClean="0"/>
              <a:t>Day </a:t>
            </a:r>
            <a:r>
              <a:rPr lang="en-US" dirty="0" smtClean="0"/>
              <a:t>Care, Robust Social Safety Net, Etc.</a:t>
            </a:r>
          </a:p>
          <a:p>
            <a:r>
              <a:rPr lang="en-US" sz="2400" b="1" u="sng" dirty="0" smtClean="0">
                <a:solidFill>
                  <a:srgbClr val="0070C0"/>
                </a:solidFill>
              </a:rPr>
              <a:t>My Proposal: Community Investment Schools</a:t>
            </a:r>
            <a:endParaRPr lang="en-US" sz="2400" b="1" u="sng" dirty="0" smtClean="0">
              <a:solidFill>
                <a:srgbClr val="0070C0"/>
              </a:solidFill>
            </a:endParaRPr>
          </a:p>
          <a:p>
            <a:pPr lvl="1"/>
            <a:r>
              <a:rPr lang="en-US" dirty="0" smtClean="0"/>
              <a:t>Triggered by Statistical Thresholds (e.g. High Percent Free and Reduced Lunch Students, Etc.)</a:t>
            </a:r>
          </a:p>
          <a:p>
            <a:pPr lvl="1"/>
            <a:r>
              <a:rPr lang="en-US" dirty="0" smtClean="0"/>
              <a:t>Four-Pronged Investment</a:t>
            </a:r>
          </a:p>
          <a:p>
            <a:pPr lvl="2"/>
            <a:r>
              <a:rPr lang="en-US" sz="2400" dirty="0" smtClean="0"/>
              <a:t>20</a:t>
            </a:r>
            <a:r>
              <a:rPr lang="en-US" sz="2400" dirty="0" smtClean="0"/>
              <a:t>% </a:t>
            </a:r>
            <a:r>
              <a:rPr lang="en-US" sz="2400" dirty="0" smtClean="0"/>
              <a:t>Premium Pay </a:t>
            </a:r>
            <a:r>
              <a:rPr lang="en-US" sz="2400" dirty="0" smtClean="0"/>
              <a:t>(Teacher, Principal)</a:t>
            </a:r>
          </a:p>
          <a:p>
            <a:pPr lvl="2"/>
            <a:r>
              <a:rPr lang="en-US" sz="2400" dirty="0" smtClean="0"/>
              <a:t>Lower Class Sizes</a:t>
            </a:r>
            <a:endParaRPr lang="en-US" sz="2400" dirty="0" smtClean="0"/>
          </a:p>
          <a:p>
            <a:pPr lvl="2"/>
            <a:r>
              <a:rPr lang="en-US" sz="2400" dirty="0" smtClean="0"/>
              <a:t>Increased </a:t>
            </a:r>
            <a:r>
              <a:rPr lang="en-US" sz="2400" dirty="0" smtClean="0"/>
              <a:t>Wraparound Services (e.g., Counsellors)</a:t>
            </a:r>
            <a:endParaRPr lang="en-US" sz="2400" dirty="0" smtClean="0"/>
          </a:p>
          <a:p>
            <a:pPr lvl="2"/>
            <a:r>
              <a:rPr lang="en-US" sz="2400" dirty="0" smtClean="0"/>
              <a:t>Advanced Placement and International Baccalaureate Programs</a:t>
            </a:r>
            <a:endParaRPr lang="en-US" sz="2400" dirty="0" smtClean="0"/>
          </a:p>
          <a:p>
            <a:pPr marL="0" indent="0">
              <a:buNone/>
            </a:pPr>
            <a:endParaRPr lang="en-US" dirty="0" smtClean="0"/>
          </a:p>
          <a:p>
            <a:pPr marL="0" indent="0">
              <a:buNone/>
            </a:pPr>
            <a:endParaRPr lang="en-US" dirty="0"/>
          </a:p>
        </p:txBody>
      </p:sp>
      <p:sp>
        <p:nvSpPr>
          <p:cNvPr id="4" name="Down Arrow 3"/>
          <p:cNvSpPr/>
          <p:nvPr/>
        </p:nvSpPr>
        <p:spPr>
          <a:xfrm>
            <a:off x="5433441" y="5361907"/>
            <a:ext cx="484632" cy="6286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946148" y="6057229"/>
            <a:ext cx="7943850" cy="646331"/>
          </a:xfrm>
          <a:prstGeom prst="rect">
            <a:avLst/>
          </a:prstGeom>
          <a:noFill/>
        </p:spPr>
        <p:txBody>
          <a:bodyPr wrap="square" rtlCol="0">
            <a:spAutoFit/>
          </a:bodyPr>
          <a:lstStyle/>
          <a:p>
            <a:pPr algn="ctr"/>
            <a:r>
              <a:rPr lang="en-US" b="1" dirty="0" smtClean="0">
                <a:solidFill>
                  <a:srgbClr val="0070C0"/>
                </a:solidFill>
              </a:rPr>
              <a:t>MAKE CLEAR: ENORMOUS SOCIO-ECONOMIC DIFFERENCES WILL BE ADDRESSED VIA DIFFERENTIAL PUBLIC SCHOOL INVESTMENT LEVELS</a:t>
            </a:r>
            <a:endParaRPr lang="en-US" b="1" dirty="0">
              <a:solidFill>
                <a:srgbClr val="0070C0"/>
              </a:solidFill>
            </a:endParaRPr>
          </a:p>
        </p:txBody>
      </p:sp>
      <p:sp>
        <p:nvSpPr>
          <p:cNvPr id="6" name="Rounded Rectangle 5"/>
          <p:cNvSpPr/>
          <p:nvPr/>
        </p:nvSpPr>
        <p:spPr>
          <a:xfrm>
            <a:off x="1571625" y="5990555"/>
            <a:ext cx="8458199" cy="9810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640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571500"/>
            <a:ext cx="11887200" cy="1409700"/>
          </a:xfrm>
        </p:spPr>
        <p:txBody>
          <a:bodyPr>
            <a:normAutofit/>
          </a:bodyPr>
          <a:lstStyle/>
          <a:p>
            <a:pPr algn="ctr"/>
            <a:r>
              <a:rPr lang="en-US" sz="4000" b="1" u="sng" dirty="0" smtClean="0">
                <a:solidFill>
                  <a:srgbClr val="FF0000"/>
                </a:solidFill>
              </a:rPr>
              <a:t>Bold </a:t>
            </a:r>
            <a:r>
              <a:rPr lang="en-US" sz="4000" b="1" u="sng" dirty="0">
                <a:solidFill>
                  <a:srgbClr val="FF0000"/>
                </a:solidFill>
              </a:rPr>
              <a:t>Structural Change; Not Just Incremental Reform</a:t>
            </a:r>
            <a:r>
              <a:rPr lang="en-US" b="1" dirty="0">
                <a:solidFill>
                  <a:srgbClr val="FF0000"/>
                </a:solidFill>
              </a:rPr>
              <a:t/>
            </a:r>
            <a:br>
              <a:rPr lang="en-US" b="1" dirty="0">
                <a:solidFill>
                  <a:srgbClr val="FF0000"/>
                </a:solidFill>
              </a:rPr>
            </a:br>
            <a:endParaRPr lang="en-US" b="1" dirty="0"/>
          </a:p>
        </p:txBody>
      </p:sp>
      <p:sp>
        <p:nvSpPr>
          <p:cNvPr id="5" name="Content Placeholder 4"/>
          <p:cNvSpPr>
            <a:spLocks noGrp="1"/>
          </p:cNvSpPr>
          <p:nvPr>
            <p:ph sz="half" idx="1"/>
          </p:nvPr>
        </p:nvSpPr>
        <p:spPr>
          <a:xfrm>
            <a:off x="925975" y="1847850"/>
            <a:ext cx="4213184" cy="4329113"/>
          </a:xfrm>
        </p:spPr>
        <p:txBody>
          <a:bodyPr>
            <a:normAutofit lnSpcReduction="10000"/>
          </a:bodyPr>
          <a:lstStyle/>
          <a:p>
            <a:pPr marL="0" indent="0" algn="ctr">
              <a:buNone/>
            </a:pPr>
            <a:r>
              <a:rPr lang="en-US" sz="3200" b="1" u="sng" dirty="0" smtClean="0">
                <a:solidFill>
                  <a:srgbClr val="0070C0"/>
                </a:solidFill>
              </a:rPr>
              <a:t>We Face 5 Crises</a:t>
            </a:r>
          </a:p>
          <a:p>
            <a:pPr marL="0" indent="0" algn="ctr">
              <a:buNone/>
            </a:pPr>
            <a:endParaRPr lang="en-US" sz="3200" b="1" u="sng" dirty="0" smtClean="0">
              <a:solidFill>
                <a:srgbClr val="0070C0"/>
              </a:solidFill>
            </a:endParaRPr>
          </a:p>
          <a:p>
            <a:pPr algn="ctr"/>
            <a:r>
              <a:rPr lang="en-US" dirty="0" smtClean="0"/>
              <a:t>Public </a:t>
            </a:r>
            <a:r>
              <a:rPr lang="en-US" dirty="0"/>
              <a:t>Health (Pandemic)</a:t>
            </a:r>
          </a:p>
          <a:p>
            <a:pPr algn="ctr"/>
            <a:r>
              <a:rPr lang="en-US" dirty="0"/>
              <a:t>Economic </a:t>
            </a:r>
            <a:r>
              <a:rPr lang="en-US" dirty="0" smtClean="0"/>
              <a:t>Recession</a:t>
            </a:r>
            <a:endParaRPr lang="en-US" dirty="0"/>
          </a:p>
          <a:p>
            <a:pPr algn="ctr"/>
            <a:r>
              <a:rPr lang="en-US" dirty="0"/>
              <a:t>Budget Crisis in Olympia</a:t>
            </a:r>
          </a:p>
          <a:p>
            <a:pPr algn="ctr"/>
            <a:r>
              <a:rPr lang="en-US" dirty="0" smtClean="0"/>
              <a:t>Racial Justice</a:t>
            </a:r>
            <a:endParaRPr lang="en-US" dirty="0" smtClean="0"/>
          </a:p>
          <a:p>
            <a:pPr algn="ctr"/>
            <a:r>
              <a:rPr lang="en-US" dirty="0" smtClean="0"/>
              <a:t>Climate Change</a:t>
            </a:r>
            <a:endParaRPr lang="en-US" dirty="0"/>
          </a:p>
          <a:p>
            <a:pPr marL="0" indent="0">
              <a:buNone/>
            </a:pPr>
            <a:endParaRPr lang="en-US" dirty="0"/>
          </a:p>
        </p:txBody>
      </p:sp>
      <p:sp>
        <p:nvSpPr>
          <p:cNvPr id="6" name="Content Placeholder 5"/>
          <p:cNvSpPr>
            <a:spLocks noGrp="1"/>
          </p:cNvSpPr>
          <p:nvPr>
            <p:ph sz="half" idx="2"/>
          </p:nvPr>
        </p:nvSpPr>
        <p:spPr>
          <a:xfrm>
            <a:off x="6505575" y="1847850"/>
            <a:ext cx="5172075" cy="4657725"/>
          </a:xfrm>
        </p:spPr>
        <p:txBody>
          <a:bodyPr>
            <a:normAutofit lnSpcReduction="10000"/>
          </a:bodyPr>
          <a:lstStyle/>
          <a:p>
            <a:pPr marL="457200" lvl="1" indent="0" algn="ctr">
              <a:buNone/>
            </a:pPr>
            <a:r>
              <a:rPr lang="en-US" sz="3200" b="1" u="sng" dirty="0" smtClean="0">
                <a:solidFill>
                  <a:srgbClr val="0070C0"/>
                </a:solidFill>
              </a:rPr>
              <a:t>Campaign </a:t>
            </a:r>
            <a:r>
              <a:rPr lang="en-US" sz="3200" b="1" u="sng" dirty="0" smtClean="0">
                <a:solidFill>
                  <a:srgbClr val="0070C0"/>
                </a:solidFill>
              </a:rPr>
              <a:t>Priorities</a:t>
            </a:r>
          </a:p>
          <a:p>
            <a:pPr marL="457200" lvl="1" indent="0" algn="ctr">
              <a:buNone/>
            </a:pPr>
            <a:endParaRPr lang="en-US" sz="3200" b="1" u="sng" dirty="0" smtClean="0">
              <a:solidFill>
                <a:srgbClr val="0070C0"/>
              </a:solidFill>
            </a:endParaRPr>
          </a:p>
          <a:p>
            <a:pPr lvl="1"/>
            <a:r>
              <a:rPr lang="en-US" b="1" dirty="0" smtClean="0">
                <a:solidFill>
                  <a:srgbClr val="00B050"/>
                </a:solidFill>
              </a:rPr>
              <a:t>Avoid Austerity Approach to Balancing State Budget</a:t>
            </a:r>
          </a:p>
          <a:p>
            <a:pPr lvl="2"/>
            <a:r>
              <a:rPr lang="en-US" b="1" dirty="0" smtClean="0">
                <a:solidFill>
                  <a:srgbClr val="00B050"/>
                </a:solidFill>
              </a:rPr>
              <a:t>Protect </a:t>
            </a:r>
            <a:r>
              <a:rPr lang="en-US" b="1" dirty="0">
                <a:solidFill>
                  <a:srgbClr val="00B050"/>
                </a:solidFill>
              </a:rPr>
              <a:t>the </a:t>
            </a:r>
            <a:r>
              <a:rPr lang="en-US" b="1" dirty="0" smtClean="0">
                <a:solidFill>
                  <a:srgbClr val="00B050"/>
                </a:solidFill>
              </a:rPr>
              <a:t>Poor and Vulnerable </a:t>
            </a:r>
            <a:r>
              <a:rPr lang="en-US" b="1" dirty="0">
                <a:solidFill>
                  <a:srgbClr val="00B050"/>
                </a:solidFill>
              </a:rPr>
              <a:t>– </a:t>
            </a:r>
            <a:r>
              <a:rPr lang="en-US" b="1" dirty="0" smtClean="0">
                <a:solidFill>
                  <a:srgbClr val="00B050"/>
                </a:solidFill>
              </a:rPr>
              <a:t>No Universal Programs</a:t>
            </a:r>
          </a:p>
          <a:p>
            <a:pPr lvl="2"/>
            <a:r>
              <a:rPr lang="en-US" b="1" dirty="0" smtClean="0">
                <a:solidFill>
                  <a:srgbClr val="00B050"/>
                </a:solidFill>
              </a:rPr>
              <a:t>Seek to Restructure State Operations</a:t>
            </a:r>
            <a:endParaRPr lang="en-US" b="1" dirty="0">
              <a:solidFill>
                <a:srgbClr val="00B050"/>
              </a:solidFill>
            </a:endParaRPr>
          </a:p>
          <a:p>
            <a:pPr lvl="1"/>
            <a:r>
              <a:rPr lang="en-US" b="1" dirty="0">
                <a:solidFill>
                  <a:srgbClr val="00B050"/>
                </a:solidFill>
              </a:rPr>
              <a:t>New Source of Progressive Revenue</a:t>
            </a:r>
          </a:p>
          <a:p>
            <a:pPr lvl="1"/>
            <a:r>
              <a:rPr lang="en-US" b="1" dirty="0">
                <a:solidFill>
                  <a:srgbClr val="00B050"/>
                </a:solidFill>
              </a:rPr>
              <a:t>Address Climate Change – High Impact/Low Cost </a:t>
            </a:r>
            <a:r>
              <a:rPr lang="en-US" b="1" dirty="0" smtClean="0">
                <a:solidFill>
                  <a:srgbClr val="00B050"/>
                </a:solidFill>
              </a:rPr>
              <a:t>Programs</a:t>
            </a:r>
          </a:p>
          <a:p>
            <a:pPr lvl="1"/>
            <a:r>
              <a:rPr lang="en-US" b="1" dirty="0" smtClean="0">
                <a:solidFill>
                  <a:srgbClr val="00B050"/>
                </a:solidFill>
              </a:rPr>
              <a:t>Address the Challenge of Racial Justice </a:t>
            </a:r>
            <a:r>
              <a:rPr lang="en-US" b="1" dirty="0" smtClean="0">
                <a:solidFill>
                  <a:srgbClr val="00B050"/>
                </a:solidFill>
              </a:rPr>
              <a:t>– Focus on Societal Equity</a:t>
            </a:r>
            <a:endParaRPr lang="en-US" b="1" dirty="0">
              <a:solidFill>
                <a:srgbClr val="00B050"/>
              </a:solidFill>
            </a:endParaRPr>
          </a:p>
          <a:p>
            <a:pPr marL="0" indent="0">
              <a:buNone/>
            </a:pPr>
            <a:endParaRPr lang="en-US" dirty="0"/>
          </a:p>
        </p:txBody>
      </p:sp>
      <p:sp>
        <p:nvSpPr>
          <p:cNvPr id="7" name="Right Arrow 6"/>
          <p:cNvSpPr/>
          <p:nvPr/>
        </p:nvSpPr>
        <p:spPr>
          <a:xfrm>
            <a:off x="5335333" y="3533775"/>
            <a:ext cx="137026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47701" y="1504950"/>
            <a:ext cx="4687632" cy="5143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705600" y="1504950"/>
            <a:ext cx="5057775" cy="5143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4154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39874"/>
          </a:xfrm>
        </p:spPr>
        <p:txBody>
          <a:bodyPr>
            <a:normAutofit/>
          </a:bodyPr>
          <a:lstStyle/>
          <a:p>
            <a:pPr algn="ctr"/>
            <a:r>
              <a:rPr lang="en-US" b="1" u="sng" dirty="0" smtClean="0">
                <a:solidFill>
                  <a:srgbClr val="0070C0"/>
                </a:solidFill>
              </a:rPr>
              <a:t>Agenda</a:t>
            </a:r>
            <a:br>
              <a:rPr lang="en-US" b="1" u="sng" dirty="0" smtClean="0">
                <a:solidFill>
                  <a:srgbClr val="0070C0"/>
                </a:solidFill>
              </a:rPr>
            </a:br>
            <a:endParaRPr lang="en-US" b="1" u="sng" dirty="0">
              <a:solidFill>
                <a:srgbClr val="0070C0"/>
              </a:solidFill>
            </a:endParaRPr>
          </a:p>
        </p:txBody>
      </p:sp>
      <p:sp>
        <p:nvSpPr>
          <p:cNvPr id="3" name="Content Placeholder 2"/>
          <p:cNvSpPr>
            <a:spLocks noGrp="1"/>
          </p:cNvSpPr>
          <p:nvPr>
            <p:ph idx="1"/>
          </p:nvPr>
        </p:nvSpPr>
        <p:spPr>
          <a:xfrm>
            <a:off x="838200" y="1905000"/>
            <a:ext cx="10515600" cy="4271963"/>
          </a:xfrm>
        </p:spPr>
        <p:txBody>
          <a:bodyPr>
            <a:normAutofit/>
          </a:bodyPr>
          <a:lstStyle/>
          <a:p>
            <a:pPr algn="ctr"/>
            <a:r>
              <a:rPr lang="en-US" dirty="0" smtClean="0"/>
              <a:t>The Black Lives Matter Challenge</a:t>
            </a:r>
          </a:p>
          <a:p>
            <a:pPr marL="0" indent="0" algn="ctr">
              <a:buNone/>
            </a:pPr>
            <a:endParaRPr lang="en-US" dirty="0" smtClean="0"/>
          </a:p>
          <a:p>
            <a:pPr algn="ctr"/>
            <a:r>
              <a:rPr lang="en-US" dirty="0" smtClean="0"/>
              <a:t>Options for Reform: Tactical</a:t>
            </a:r>
          </a:p>
          <a:p>
            <a:pPr marL="0" indent="0" algn="ctr">
              <a:buNone/>
            </a:pPr>
            <a:endParaRPr lang="en-US" dirty="0" smtClean="0"/>
          </a:p>
          <a:p>
            <a:pPr algn="ctr"/>
            <a:r>
              <a:rPr lang="en-US" dirty="0" smtClean="0"/>
              <a:t>Options for Reform: Structural</a:t>
            </a:r>
          </a:p>
          <a:p>
            <a:pPr marL="0" indent="0" algn="ctr">
              <a:buNone/>
            </a:pPr>
            <a:endParaRPr lang="en-US" dirty="0" smtClean="0"/>
          </a:p>
          <a:p>
            <a:pPr algn="ctr"/>
            <a:r>
              <a:rPr lang="en-US" dirty="0" smtClean="0"/>
              <a:t>Themes</a:t>
            </a:r>
            <a:endParaRPr lang="en-US" dirty="0" smtClean="0"/>
          </a:p>
        </p:txBody>
      </p:sp>
      <p:sp>
        <p:nvSpPr>
          <p:cNvPr id="4" name="Right Arrow 3"/>
          <p:cNvSpPr/>
          <p:nvPr/>
        </p:nvSpPr>
        <p:spPr>
          <a:xfrm>
            <a:off x="3971925" y="4931917"/>
            <a:ext cx="131178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2812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47950" y="2206154"/>
            <a:ext cx="1857375" cy="646331"/>
          </a:xfrm>
          <a:prstGeom prst="rect">
            <a:avLst/>
          </a:prstGeom>
          <a:noFill/>
        </p:spPr>
        <p:txBody>
          <a:bodyPr wrap="square" rtlCol="0">
            <a:spAutoFit/>
          </a:bodyPr>
          <a:lstStyle/>
          <a:p>
            <a:pPr algn="ctr"/>
            <a:r>
              <a:rPr lang="en-US" b="1" dirty="0" smtClean="0"/>
              <a:t>DEFUND THE POLICE</a:t>
            </a:r>
            <a:endParaRPr lang="en-US" b="1" dirty="0"/>
          </a:p>
        </p:txBody>
      </p:sp>
      <p:sp>
        <p:nvSpPr>
          <p:cNvPr id="5" name="TextBox 4"/>
          <p:cNvSpPr txBox="1"/>
          <p:nvPr/>
        </p:nvSpPr>
        <p:spPr>
          <a:xfrm>
            <a:off x="4643438" y="2230308"/>
            <a:ext cx="2090738" cy="923330"/>
          </a:xfrm>
          <a:prstGeom prst="rect">
            <a:avLst/>
          </a:prstGeom>
          <a:noFill/>
        </p:spPr>
        <p:txBody>
          <a:bodyPr wrap="square" rtlCol="0">
            <a:spAutoFit/>
          </a:bodyPr>
          <a:lstStyle/>
          <a:p>
            <a:pPr algn="ctr"/>
            <a:r>
              <a:rPr lang="en-US" b="1" dirty="0" smtClean="0"/>
              <a:t>RESTRUCTURE/</a:t>
            </a:r>
          </a:p>
          <a:p>
            <a:pPr algn="ctr"/>
            <a:r>
              <a:rPr lang="en-US" b="1" dirty="0" smtClean="0"/>
              <a:t>REIMAGINE POLICING</a:t>
            </a:r>
            <a:endParaRPr lang="en-US" b="1" dirty="0"/>
          </a:p>
        </p:txBody>
      </p:sp>
      <p:sp>
        <p:nvSpPr>
          <p:cNvPr id="7" name="TextBox 6"/>
          <p:cNvSpPr txBox="1"/>
          <p:nvPr/>
        </p:nvSpPr>
        <p:spPr>
          <a:xfrm>
            <a:off x="6872287" y="2133986"/>
            <a:ext cx="1914526" cy="1200329"/>
          </a:xfrm>
          <a:prstGeom prst="rect">
            <a:avLst/>
          </a:prstGeom>
          <a:noFill/>
        </p:spPr>
        <p:txBody>
          <a:bodyPr wrap="square" rtlCol="0">
            <a:spAutoFit/>
          </a:bodyPr>
          <a:lstStyle/>
          <a:p>
            <a:pPr algn="ctr"/>
            <a:r>
              <a:rPr lang="en-US" b="1" dirty="0" smtClean="0"/>
              <a:t>ADDRESS UNDERLYING SOCIETAL INEQUITIES</a:t>
            </a:r>
            <a:endParaRPr lang="en-US" b="1" dirty="0"/>
          </a:p>
        </p:txBody>
      </p:sp>
      <p:sp>
        <p:nvSpPr>
          <p:cNvPr id="8" name="TextBox 7"/>
          <p:cNvSpPr txBox="1"/>
          <p:nvPr/>
        </p:nvSpPr>
        <p:spPr>
          <a:xfrm>
            <a:off x="9544050" y="2133985"/>
            <a:ext cx="2085975" cy="646331"/>
          </a:xfrm>
          <a:prstGeom prst="rect">
            <a:avLst/>
          </a:prstGeom>
          <a:noFill/>
        </p:spPr>
        <p:txBody>
          <a:bodyPr wrap="square" rtlCol="0">
            <a:spAutoFit/>
          </a:bodyPr>
          <a:lstStyle/>
          <a:p>
            <a:pPr algn="ctr"/>
            <a:r>
              <a:rPr lang="en-US" b="1" dirty="0" smtClean="0"/>
              <a:t>CHANGE THE CAPITALIST SYSTEM</a:t>
            </a:r>
            <a:endParaRPr lang="en-US" b="1" dirty="0"/>
          </a:p>
        </p:txBody>
      </p:sp>
      <p:sp>
        <p:nvSpPr>
          <p:cNvPr id="9" name="TextBox 8"/>
          <p:cNvSpPr txBox="1"/>
          <p:nvPr/>
        </p:nvSpPr>
        <p:spPr>
          <a:xfrm>
            <a:off x="2318143" y="1095651"/>
            <a:ext cx="7450940" cy="523220"/>
          </a:xfrm>
          <a:prstGeom prst="rect">
            <a:avLst/>
          </a:prstGeom>
          <a:noFill/>
        </p:spPr>
        <p:txBody>
          <a:bodyPr wrap="square" rtlCol="0">
            <a:spAutoFit/>
          </a:bodyPr>
          <a:lstStyle/>
          <a:p>
            <a:r>
              <a:rPr lang="en-US" sz="2800" b="1" u="sng" dirty="0" smtClean="0">
                <a:solidFill>
                  <a:srgbClr val="0070C0"/>
                </a:solidFill>
              </a:rPr>
              <a:t>CONCEPTUAL OPTIONS FOR ADDRESSING CRISIS</a:t>
            </a:r>
            <a:endParaRPr lang="en-US" sz="2800" b="1" u="sng" dirty="0">
              <a:solidFill>
                <a:srgbClr val="0070C0"/>
              </a:solidFill>
            </a:endParaRPr>
          </a:p>
        </p:txBody>
      </p:sp>
      <p:sp>
        <p:nvSpPr>
          <p:cNvPr id="10" name="TextBox 9"/>
          <p:cNvSpPr txBox="1"/>
          <p:nvPr/>
        </p:nvSpPr>
        <p:spPr>
          <a:xfrm>
            <a:off x="381000" y="2206154"/>
            <a:ext cx="2124075" cy="646331"/>
          </a:xfrm>
          <a:prstGeom prst="rect">
            <a:avLst/>
          </a:prstGeom>
          <a:noFill/>
        </p:spPr>
        <p:txBody>
          <a:bodyPr wrap="square" rtlCol="0">
            <a:spAutoFit/>
          </a:bodyPr>
          <a:lstStyle/>
          <a:p>
            <a:pPr algn="ctr"/>
            <a:r>
              <a:rPr lang="en-US" b="1" dirty="0" smtClean="0"/>
              <a:t>NO CHANGE:</a:t>
            </a:r>
          </a:p>
          <a:p>
            <a:pPr algn="ctr"/>
            <a:r>
              <a:rPr lang="en-US" b="1" dirty="0" smtClean="0"/>
              <a:t>“LAW AND ORDER”</a:t>
            </a:r>
            <a:endParaRPr lang="en-US" b="1" dirty="0"/>
          </a:p>
        </p:txBody>
      </p:sp>
      <p:sp>
        <p:nvSpPr>
          <p:cNvPr id="11" name="TextBox 10"/>
          <p:cNvSpPr txBox="1"/>
          <p:nvPr/>
        </p:nvSpPr>
        <p:spPr>
          <a:xfrm>
            <a:off x="428614" y="3716833"/>
            <a:ext cx="2124075"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FOCUS ON CRACKING DOWN ON PROTESTORS</a:t>
            </a:r>
            <a:endParaRPr lang="en-US" dirty="0"/>
          </a:p>
        </p:txBody>
      </p:sp>
      <p:sp>
        <p:nvSpPr>
          <p:cNvPr id="12" name="TextBox 11"/>
          <p:cNvSpPr txBox="1"/>
          <p:nvPr/>
        </p:nvSpPr>
        <p:spPr>
          <a:xfrm>
            <a:off x="2664610" y="3716832"/>
            <a:ext cx="179070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REDUCE POLICE BUDGETS BY 50%</a:t>
            </a:r>
            <a:endParaRPr lang="en-US" dirty="0"/>
          </a:p>
        </p:txBody>
      </p:sp>
      <p:sp>
        <p:nvSpPr>
          <p:cNvPr id="13" name="TextBox 12"/>
          <p:cNvSpPr txBox="1"/>
          <p:nvPr/>
        </p:nvSpPr>
        <p:spPr>
          <a:xfrm>
            <a:off x="4455310" y="3709052"/>
            <a:ext cx="2183615"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CHANGE POLICE ROLES, POLICIES AND PRACTICES</a:t>
            </a:r>
          </a:p>
          <a:p>
            <a:pPr marL="285750" indent="-285750">
              <a:buFont typeface="Arial" panose="020B0604020202020204" pitchFamily="34" charset="0"/>
              <a:buChar char="•"/>
            </a:pPr>
            <a:r>
              <a:rPr lang="en-US" dirty="0" smtClean="0"/>
              <a:t>REFORM CRIMINAL JUSTICE SYSTEM</a:t>
            </a:r>
            <a:endParaRPr lang="en-US" dirty="0"/>
          </a:p>
        </p:txBody>
      </p:sp>
      <p:sp>
        <p:nvSpPr>
          <p:cNvPr id="14" name="TextBox 13"/>
          <p:cNvSpPr txBox="1"/>
          <p:nvPr/>
        </p:nvSpPr>
        <p:spPr>
          <a:xfrm>
            <a:off x="6938963" y="3714066"/>
            <a:ext cx="2135981"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DEAL WITH AREAS OF UNDERLYING SOCIETAL INEQUITY</a:t>
            </a:r>
            <a:endParaRPr lang="en-US" dirty="0"/>
          </a:p>
        </p:txBody>
      </p:sp>
      <p:sp>
        <p:nvSpPr>
          <p:cNvPr id="15" name="TextBox 14"/>
          <p:cNvSpPr txBox="1"/>
          <p:nvPr/>
        </p:nvSpPr>
        <p:spPr>
          <a:xfrm>
            <a:off x="9544050" y="3709052"/>
            <a:ext cx="186690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CHANGE THE ECONOMIC SYSTEM WHICH GIVES RISE TO THE NEED FOR RACIST INSTITUTIONS</a:t>
            </a:r>
            <a:endParaRPr lang="en-US" dirty="0"/>
          </a:p>
        </p:txBody>
      </p:sp>
      <p:sp>
        <p:nvSpPr>
          <p:cNvPr id="16" name="Rounded Rectangle 15"/>
          <p:cNvSpPr/>
          <p:nvPr/>
        </p:nvSpPr>
        <p:spPr>
          <a:xfrm>
            <a:off x="380999" y="2046480"/>
            <a:ext cx="2124075" cy="1287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2671753" y="2046480"/>
            <a:ext cx="1857376" cy="1287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833933" y="2084104"/>
            <a:ext cx="1857376" cy="12497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6929437" y="2072118"/>
            <a:ext cx="1857376" cy="13497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9405937" y="2072118"/>
            <a:ext cx="2362199" cy="13240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a:endCxn id="16" idx="0"/>
          </p:cNvCxnSpPr>
          <p:nvPr/>
        </p:nvCxnSpPr>
        <p:spPr>
          <a:xfrm flipH="1">
            <a:off x="1443037" y="1532931"/>
            <a:ext cx="4462464" cy="513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7" idx="0"/>
          </p:cNvCxnSpPr>
          <p:nvPr/>
        </p:nvCxnSpPr>
        <p:spPr>
          <a:xfrm flipH="1">
            <a:off x="3600441" y="1560661"/>
            <a:ext cx="2328863" cy="485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919780" y="1565332"/>
            <a:ext cx="0" cy="539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9" idx="0"/>
          </p:cNvCxnSpPr>
          <p:nvPr/>
        </p:nvCxnSpPr>
        <p:spPr>
          <a:xfrm>
            <a:off x="5905500" y="1532931"/>
            <a:ext cx="1952625" cy="539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905500" y="1532931"/>
            <a:ext cx="4905374" cy="513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ight Arrow 32"/>
          <p:cNvSpPr/>
          <p:nvPr/>
        </p:nvSpPr>
        <p:spPr>
          <a:xfrm rot="16200000">
            <a:off x="5229227" y="5711028"/>
            <a:ext cx="923925" cy="428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rot="16200000">
            <a:off x="7203719" y="5700479"/>
            <a:ext cx="913547" cy="4393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505325" y="6410293"/>
            <a:ext cx="4114800" cy="369332"/>
          </a:xfrm>
          <a:prstGeom prst="rect">
            <a:avLst/>
          </a:prstGeom>
          <a:noFill/>
        </p:spPr>
        <p:txBody>
          <a:bodyPr wrap="square" rtlCol="0">
            <a:spAutoFit/>
          </a:bodyPr>
          <a:lstStyle/>
          <a:p>
            <a:pPr marL="285750" indent="-285750" algn="ctr">
              <a:buFont typeface="Arial" panose="020B0604020202020204" pitchFamily="34" charset="0"/>
              <a:buChar char="•"/>
            </a:pPr>
            <a:r>
              <a:rPr lang="en-US" dirty="0" smtClean="0">
                <a:solidFill>
                  <a:srgbClr val="0070C0"/>
                </a:solidFill>
              </a:rPr>
              <a:t>FOCUS OF MY CANDIDACY</a:t>
            </a:r>
            <a:endParaRPr lang="en-US" dirty="0">
              <a:solidFill>
                <a:srgbClr val="0070C0"/>
              </a:solidFill>
            </a:endParaRPr>
          </a:p>
        </p:txBody>
      </p:sp>
      <p:sp>
        <p:nvSpPr>
          <p:cNvPr id="37" name="Rounded Rectangle 36"/>
          <p:cNvSpPr/>
          <p:nvPr/>
        </p:nvSpPr>
        <p:spPr>
          <a:xfrm>
            <a:off x="4657725" y="6387303"/>
            <a:ext cx="3962400" cy="402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8337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5500"/>
          </a:xfrm>
        </p:spPr>
        <p:txBody>
          <a:bodyPr>
            <a:normAutofit/>
          </a:bodyPr>
          <a:lstStyle/>
          <a:p>
            <a:pPr algn="ctr"/>
            <a:r>
              <a:rPr lang="en-US" b="1" u="sng" dirty="0" smtClean="0">
                <a:solidFill>
                  <a:srgbClr val="0070C0"/>
                </a:solidFill>
              </a:rPr>
              <a:t>Themes</a:t>
            </a:r>
            <a:endParaRPr lang="en-US" b="1" u="sng" dirty="0">
              <a:solidFill>
                <a:srgbClr val="0070C0"/>
              </a:solidFill>
            </a:endParaRPr>
          </a:p>
        </p:txBody>
      </p:sp>
      <p:sp>
        <p:nvSpPr>
          <p:cNvPr id="3" name="Content Placeholder 2"/>
          <p:cNvSpPr>
            <a:spLocks noGrp="1"/>
          </p:cNvSpPr>
          <p:nvPr>
            <p:ph idx="1"/>
          </p:nvPr>
        </p:nvSpPr>
        <p:spPr>
          <a:xfrm>
            <a:off x="838200" y="1190626"/>
            <a:ext cx="10515600" cy="5314950"/>
          </a:xfrm>
        </p:spPr>
        <p:txBody>
          <a:bodyPr/>
          <a:lstStyle/>
          <a:p>
            <a:r>
              <a:rPr lang="en-US" dirty="0" smtClean="0"/>
              <a:t>This is an Important Moment</a:t>
            </a:r>
          </a:p>
          <a:p>
            <a:r>
              <a:rPr lang="en-US" dirty="0" smtClean="0"/>
              <a:t>The Black Lives Matter Protests are Legitimate and Meaningful</a:t>
            </a:r>
          </a:p>
          <a:p>
            <a:pPr lvl="1"/>
            <a:r>
              <a:rPr lang="en-US" dirty="0" smtClean="0"/>
              <a:t>They </a:t>
            </a:r>
            <a:r>
              <a:rPr lang="en-US" dirty="0" smtClean="0"/>
              <a:t>Bring Into Question Critical Questions About the Nation’s History and Its Future</a:t>
            </a:r>
          </a:p>
          <a:p>
            <a:r>
              <a:rPr lang="en-US" dirty="0" smtClean="0"/>
              <a:t>The Protests and the Demands Represent a Long Term Challenge </a:t>
            </a:r>
            <a:r>
              <a:rPr lang="en-US" dirty="0"/>
              <a:t>To Be Embraced; Not a </a:t>
            </a:r>
            <a:r>
              <a:rPr lang="en-US" dirty="0" smtClean="0"/>
              <a:t>Short Term Problem </a:t>
            </a:r>
            <a:r>
              <a:rPr lang="en-US" dirty="0"/>
              <a:t>to Be </a:t>
            </a:r>
            <a:r>
              <a:rPr lang="en-US" dirty="0" smtClean="0"/>
              <a:t>Solved</a:t>
            </a:r>
            <a:endParaRPr lang="en-US" dirty="0" smtClean="0"/>
          </a:p>
          <a:p>
            <a:r>
              <a:rPr lang="en-US" dirty="0" smtClean="0"/>
              <a:t>In My View, Reforms Should Be A Combination of:</a:t>
            </a:r>
          </a:p>
          <a:p>
            <a:pPr lvl="1"/>
            <a:r>
              <a:rPr lang="en-US" dirty="0" smtClean="0"/>
              <a:t>Restructuring The Police</a:t>
            </a:r>
          </a:p>
          <a:p>
            <a:pPr lvl="1"/>
            <a:r>
              <a:rPr lang="en-US" dirty="0" smtClean="0"/>
              <a:t>Addressing the Underlying Structural Inequities that Give Rise to the Deep Injustices in American Society, Which In Turn Lead to Issues of Police Injustice</a:t>
            </a:r>
            <a:endParaRPr lang="en-US" dirty="0" smtClean="0"/>
          </a:p>
          <a:p>
            <a:endParaRPr lang="en-US" b="1" u="sng" dirty="0"/>
          </a:p>
          <a:p>
            <a:pPr marL="0" indent="0">
              <a:buNone/>
            </a:pPr>
            <a:endParaRPr lang="en-US" dirty="0"/>
          </a:p>
        </p:txBody>
      </p:sp>
      <p:sp>
        <p:nvSpPr>
          <p:cNvPr id="6" name="TextBox 5"/>
          <p:cNvSpPr txBox="1"/>
          <p:nvPr/>
        </p:nvSpPr>
        <p:spPr>
          <a:xfrm>
            <a:off x="3238500" y="6224483"/>
            <a:ext cx="6256782" cy="400110"/>
          </a:xfrm>
          <a:prstGeom prst="rect">
            <a:avLst/>
          </a:prstGeom>
          <a:noFill/>
        </p:spPr>
        <p:txBody>
          <a:bodyPr wrap="square" rtlCol="0">
            <a:spAutoFit/>
          </a:bodyPr>
          <a:lstStyle/>
          <a:p>
            <a:r>
              <a:rPr lang="en-US" sz="2000" b="1" dirty="0" smtClean="0"/>
              <a:t>STRUCTURAL CHANGE; NOT JUST INCRMENTAL REFORM</a:t>
            </a:r>
            <a:endParaRPr lang="en-US" sz="2000" b="1" dirty="0"/>
          </a:p>
        </p:txBody>
      </p:sp>
      <p:sp>
        <p:nvSpPr>
          <p:cNvPr id="7" name="Down Arrow 6"/>
          <p:cNvSpPr/>
          <p:nvPr/>
        </p:nvSpPr>
        <p:spPr>
          <a:xfrm>
            <a:off x="5938266" y="5419725"/>
            <a:ext cx="484632" cy="7499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865882" y="6212473"/>
            <a:ext cx="6629400" cy="3693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707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39874"/>
          </a:xfrm>
        </p:spPr>
        <p:txBody>
          <a:bodyPr>
            <a:normAutofit/>
          </a:bodyPr>
          <a:lstStyle/>
          <a:p>
            <a:pPr algn="ctr"/>
            <a:r>
              <a:rPr lang="en-US" b="1" u="sng" dirty="0" smtClean="0">
                <a:solidFill>
                  <a:srgbClr val="0070C0"/>
                </a:solidFill>
              </a:rPr>
              <a:t>Agenda</a:t>
            </a:r>
            <a:br>
              <a:rPr lang="en-US" b="1" u="sng" dirty="0" smtClean="0">
                <a:solidFill>
                  <a:srgbClr val="0070C0"/>
                </a:solidFill>
              </a:rPr>
            </a:br>
            <a:endParaRPr lang="en-US" b="1" u="sng" dirty="0">
              <a:solidFill>
                <a:srgbClr val="0070C0"/>
              </a:solidFill>
            </a:endParaRPr>
          </a:p>
        </p:txBody>
      </p:sp>
      <p:sp>
        <p:nvSpPr>
          <p:cNvPr id="3" name="Content Placeholder 2"/>
          <p:cNvSpPr>
            <a:spLocks noGrp="1"/>
          </p:cNvSpPr>
          <p:nvPr>
            <p:ph idx="1"/>
          </p:nvPr>
        </p:nvSpPr>
        <p:spPr>
          <a:xfrm>
            <a:off x="838200" y="1905000"/>
            <a:ext cx="10515600" cy="4271963"/>
          </a:xfrm>
        </p:spPr>
        <p:txBody>
          <a:bodyPr>
            <a:normAutofit/>
          </a:bodyPr>
          <a:lstStyle/>
          <a:p>
            <a:pPr algn="ctr"/>
            <a:r>
              <a:rPr lang="en-US" dirty="0" smtClean="0"/>
              <a:t>The Black Lives Matter Challenge</a:t>
            </a:r>
          </a:p>
          <a:p>
            <a:pPr marL="0" indent="0" algn="ctr">
              <a:buNone/>
            </a:pPr>
            <a:endParaRPr lang="en-US" dirty="0" smtClean="0"/>
          </a:p>
          <a:p>
            <a:pPr algn="ctr"/>
            <a:r>
              <a:rPr lang="en-US" dirty="0" smtClean="0"/>
              <a:t>Options for Reform: Tactical</a:t>
            </a:r>
          </a:p>
          <a:p>
            <a:pPr marL="0" indent="0" algn="ctr">
              <a:buNone/>
            </a:pPr>
            <a:endParaRPr lang="en-US" dirty="0" smtClean="0"/>
          </a:p>
          <a:p>
            <a:pPr algn="ctr"/>
            <a:r>
              <a:rPr lang="en-US" dirty="0" smtClean="0"/>
              <a:t>Options for Reform: Structural</a:t>
            </a:r>
          </a:p>
          <a:p>
            <a:pPr marL="0" indent="0" algn="ctr">
              <a:buNone/>
            </a:pPr>
            <a:endParaRPr lang="en-US" dirty="0" smtClean="0"/>
          </a:p>
          <a:p>
            <a:pPr algn="ctr"/>
            <a:r>
              <a:rPr lang="en-US" dirty="0" smtClean="0"/>
              <a:t>Themes</a:t>
            </a:r>
            <a:endParaRPr lang="en-US" dirty="0" smtClean="0"/>
          </a:p>
        </p:txBody>
      </p:sp>
      <p:sp>
        <p:nvSpPr>
          <p:cNvPr id="4" name="Right Arrow 3"/>
          <p:cNvSpPr/>
          <p:nvPr/>
        </p:nvSpPr>
        <p:spPr>
          <a:xfrm>
            <a:off x="2247900" y="1905000"/>
            <a:ext cx="131178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8825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9775"/>
          </a:xfrm>
        </p:spPr>
        <p:txBody>
          <a:bodyPr/>
          <a:lstStyle/>
          <a:p>
            <a:pPr algn="ctr"/>
            <a:r>
              <a:rPr lang="en-US" b="1" u="sng" dirty="0" smtClean="0"/>
              <a:t>George Floyd Protest Marches</a:t>
            </a:r>
            <a:endParaRPr lang="en-US" b="1" u="sng" dirty="0"/>
          </a:p>
        </p:txBody>
      </p:sp>
      <p:pic>
        <p:nvPicPr>
          <p:cNvPr id="1028" name="Picture 4" descr="https://i1.wp.com/southseattleemerald.com/wp-content/uploads/2020/06/IMG_8326.jpg?resize=1038%2C576&amp;ssl=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228725"/>
            <a:ext cx="10515600" cy="552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9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9076"/>
            <a:ext cx="10515600" cy="971550"/>
          </a:xfrm>
        </p:spPr>
        <p:txBody>
          <a:bodyPr/>
          <a:lstStyle/>
          <a:p>
            <a:pPr algn="ctr"/>
            <a:r>
              <a:rPr lang="en-US" b="1" u="sng" dirty="0" smtClean="0">
                <a:solidFill>
                  <a:srgbClr val="0070C0"/>
                </a:solidFill>
              </a:rPr>
              <a:t>The Crisis</a:t>
            </a:r>
            <a:endParaRPr lang="en-US" b="1" u="sng" dirty="0">
              <a:solidFill>
                <a:srgbClr val="0070C0"/>
              </a:solidFill>
            </a:endParaRPr>
          </a:p>
        </p:txBody>
      </p:sp>
      <p:sp>
        <p:nvSpPr>
          <p:cNvPr id="3" name="Content Placeholder 2"/>
          <p:cNvSpPr>
            <a:spLocks noGrp="1"/>
          </p:cNvSpPr>
          <p:nvPr>
            <p:ph idx="1"/>
          </p:nvPr>
        </p:nvSpPr>
        <p:spPr>
          <a:xfrm>
            <a:off x="838200" y="1304926"/>
            <a:ext cx="10515600" cy="5238749"/>
          </a:xfrm>
        </p:spPr>
        <p:txBody>
          <a:bodyPr>
            <a:normAutofit/>
          </a:bodyPr>
          <a:lstStyle/>
          <a:p>
            <a:r>
              <a:rPr lang="en-US" b="1" dirty="0" smtClean="0">
                <a:solidFill>
                  <a:srgbClr val="0070C0"/>
                </a:solidFill>
              </a:rPr>
              <a:t>High </a:t>
            </a:r>
            <a:r>
              <a:rPr lang="en-US" b="1" dirty="0" smtClean="0">
                <a:solidFill>
                  <a:srgbClr val="0070C0"/>
                </a:solidFill>
              </a:rPr>
              <a:t>Profile Police Shootings by White Officers of African-Americans</a:t>
            </a:r>
          </a:p>
          <a:p>
            <a:pPr lvl="1"/>
            <a:r>
              <a:rPr lang="en-US" dirty="0" smtClean="0"/>
              <a:t>Treyvon Martin, Eric Garner, Michael Brown, </a:t>
            </a:r>
            <a:r>
              <a:rPr lang="en-US" dirty="0" err="1" smtClean="0"/>
              <a:t>Tamir</a:t>
            </a:r>
            <a:r>
              <a:rPr lang="en-US" dirty="0" smtClean="0"/>
              <a:t> Rice, Walter Scott, Alton Sterling, </a:t>
            </a:r>
            <a:r>
              <a:rPr lang="en-US" dirty="0" err="1" smtClean="0"/>
              <a:t>Philando</a:t>
            </a:r>
            <a:r>
              <a:rPr lang="en-US" dirty="0" smtClean="0"/>
              <a:t> Castile, Stephon Clark, Manuel Ellis, Breonna Taylor, </a:t>
            </a:r>
            <a:r>
              <a:rPr lang="en-US" dirty="0" err="1" smtClean="0"/>
              <a:t>Ahmaud</a:t>
            </a:r>
            <a:r>
              <a:rPr lang="en-US" dirty="0" smtClean="0"/>
              <a:t> </a:t>
            </a:r>
            <a:r>
              <a:rPr lang="en-US" dirty="0" err="1" smtClean="0"/>
              <a:t>Arbery</a:t>
            </a:r>
            <a:r>
              <a:rPr lang="en-US" dirty="0" smtClean="0"/>
              <a:t>, </a:t>
            </a:r>
            <a:r>
              <a:rPr lang="en-US" dirty="0" smtClean="0"/>
              <a:t>George Floyd (and many others)</a:t>
            </a:r>
          </a:p>
          <a:p>
            <a:r>
              <a:rPr lang="en-US" b="1" dirty="0" smtClean="0">
                <a:solidFill>
                  <a:srgbClr val="0070C0"/>
                </a:solidFill>
              </a:rPr>
              <a:t>Myriad Areas of Discriminatory Practices in Society</a:t>
            </a:r>
          </a:p>
          <a:p>
            <a:pPr lvl="1"/>
            <a:r>
              <a:rPr lang="en-US" dirty="0" smtClean="0"/>
              <a:t>Health Care Access, The Pandemic, Restarting the Economy, Climate Change Impacts, Employment Opportunities, Education, Wages, etc.</a:t>
            </a:r>
            <a:endParaRPr lang="en-US" dirty="0"/>
          </a:p>
          <a:p>
            <a:r>
              <a:rPr lang="en-US" b="1" dirty="0">
                <a:solidFill>
                  <a:srgbClr val="0070C0"/>
                </a:solidFill>
              </a:rPr>
              <a:t>Political Candidates Exploit Racial Fears</a:t>
            </a:r>
          </a:p>
          <a:p>
            <a:pPr lvl="1"/>
            <a:r>
              <a:rPr lang="en-US" dirty="0"/>
              <a:t>George H.W. Bush and Willie Horton</a:t>
            </a:r>
          </a:p>
          <a:p>
            <a:pPr lvl="1"/>
            <a:r>
              <a:rPr lang="en-US" dirty="0"/>
              <a:t>Bill Clinton and 3 Strikes</a:t>
            </a:r>
          </a:p>
          <a:p>
            <a:pPr lvl="1"/>
            <a:r>
              <a:rPr lang="en-US" dirty="0" smtClean="0"/>
              <a:t>Donald Trump and “When the looting starts, the shooting starts.”</a:t>
            </a:r>
          </a:p>
          <a:p>
            <a:r>
              <a:rPr lang="en-US" b="1" dirty="0" smtClean="0">
                <a:solidFill>
                  <a:srgbClr val="0070C0"/>
                </a:solidFill>
              </a:rPr>
              <a:t>Etc.</a:t>
            </a:r>
            <a:endParaRPr lang="en-US" b="1" dirty="0">
              <a:solidFill>
                <a:srgbClr val="0070C0"/>
              </a:solidFill>
            </a:endParaRPr>
          </a:p>
          <a:p>
            <a:endParaRPr lang="en-US" dirty="0" smtClean="0"/>
          </a:p>
        </p:txBody>
      </p:sp>
    </p:spTree>
    <p:extLst>
      <p:ext uri="{BB962C8B-B14F-4D97-AF65-F5344CB8AC3E}">
        <p14:creationId xmlns:p14="http://schemas.microsoft.com/office/powerpoint/2010/main" val="257263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791"/>
            <a:ext cx="10515600" cy="787401"/>
          </a:xfrm>
        </p:spPr>
        <p:txBody>
          <a:bodyPr/>
          <a:lstStyle/>
          <a:p>
            <a:pPr algn="ctr"/>
            <a:r>
              <a:rPr lang="en-US" b="1" u="sng" dirty="0" smtClean="0">
                <a:solidFill>
                  <a:srgbClr val="0070C0"/>
                </a:solidFill>
              </a:rPr>
              <a:t>The Nation’s History</a:t>
            </a:r>
            <a:endParaRPr lang="en-US" b="1" u="sng" dirty="0">
              <a:solidFill>
                <a:srgbClr val="0070C0"/>
              </a:solidFill>
            </a:endParaRPr>
          </a:p>
        </p:txBody>
      </p:sp>
      <p:sp>
        <p:nvSpPr>
          <p:cNvPr id="3" name="Content Placeholder 2"/>
          <p:cNvSpPr>
            <a:spLocks noGrp="1"/>
          </p:cNvSpPr>
          <p:nvPr>
            <p:ph idx="1"/>
          </p:nvPr>
        </p:nvSpPr>
        <p:spPr>
          <a:xfrm>
            <a:off x="390525" y="904191"/>
            <a:ext cx="11601450" cy="5849033"/>
          </a:xfrm>
        </p:spPr>
        <p:txBody>
          <a:bodyPr>
            <a:noAutofit/>
          </a:bodyPr>
          <a:lstStyle/>
          <a:p>
            <a:r>
              <a:rPr lang="en-US" sz="1800" dirty="0" smtClean="0"/>
              <a:t>1619: </a:t>
            </a:r>
            <a:r>
              <a:rPr lang="en-US" sz="1800" dirty="0" smtClean="0"/>
              <a:t>The Start of Slavery in North America</a:t>
            </a:r>
            <a:endParaRPr lang="en-US" sz="1800" dirty="0" smtClean="0"/>
          </a:p>
          <a:p>
            <a:r>
              <a:rPr lang="en-US" sz="1800" dirty="0" smtClean="0"/>
              <a:t>Slave Patrols</a:t>
            </a:r>
          </a:p>
          <a:p>
            <a:r>
              <a:rPr lang="en-US" sz="1800" dirty="0" smtClean="0"/>
              <a:t>Civil War</a:t>
            </a:r>
          </a:p>
          <a:p>
            <a:r>
              <a:rPr lang="en-US" sz="1800" dirty="0" smtClean="0"/>
              <a:t>Black Codes</a:t>
            </a:r>
          </a:p>
          <a:p>
            <a:r>
              <a:rPr lang="en-US" sz="1800" dirty="0" smtClean="0"/>
              <a:t>Reconstruction</a:t>
            </a:r>
          </a:p>
          <a:p>
            <a:pPr lvl="1"/>
            <a:r>
              <a:rPr lang="en-US" sz="1800" dirty="0" smtClean="0"/>
              <a:t>40 Acres and a </a:t>
            </a:r>
            <a:r>
              <a:rPr lang="en-US" sz="1800" dirty="0" smtClean="0"/>
              <a:t>Mule (Not Fulfilled)</a:t>
            </a:r>
            <a:endParaRPr lang="en-US" sz="1800" dirty="0" smtClean="0"/>
          </a:p>
          <a:p>
            <a:pPr lvl="1"/>
            <a:r>
              <a:rPr lang="en-US" sz="1800" dirty="0" smtClean="0"/>
              <a:t>Tilden/Hayes Compromise of </a:t>
            </a:r>
            <a:r>
              <a:rPr lang="en-US" sz="1800" dirty="0" smtClean="0"/>
              <a:t>1877 Ends Reconstruction</a:t>
            </a:r>
            <a:endParaRPr lang="en-US" sz="1800" dirty="0" smtClean="0"/>
          </a:p>
          <a:p>
            <a:r>
              <a:rPr lang="en-US" sz="1800" dirty="0" smtClean="0"/>
              <a:t>The KKK, </a:t>
            </a:r>
            <a:r>
              <a:rPr lang="en-US" sz="1800" dirty="0" err="1"/>
              <a:t>L</a:t>
            </a:r>
            <a:r>
              <a:rPr lang="en-US" sz="1800" dirty="0" err="1" smtClean="0"/>
              <a:t>ynchings</a:t>
            </a:r>
            <a:r>
              <a:rPr lang="en-US" sz="1800" dirty="0" smtClean="0"/>
              <a:t> and Backlash</a:t>
            </a:r>
          </a:p>
          <a:p>
            <a:r>
              <a:rPr lang="en-US" sz="1800" dirty="0" smtClean="0"/>
              <a:t>Plessy Vs. </a:t>
            </a:r>
            <a:r>
              <a:rPr lang="en-US" sz="1800" dirty="0" smtClean="0"/>
              <a:t>Ferguson and Separate But </a:t>
            </a:r>
            <a:r>
              <a:rPr lang="en-US" sz="1800" dirty="0" smtClean="0"/>
              <a:t>Equal</a:t>
            </a:r>
          </a:p>
          <a:p>
            <a:r>
              <a:rPr lang="en-US" sz="1800" dirty="0" smtClean="0"/>
              <a:t>The Birth of a Nation</a:t>
            </a:r>
            <a:endParaRPr lang="en-US" sz="1800" dirty="0" smtClean="0"/>
          </a:p>
          <a:p>
            <a:r>
              <a:rPr lang="en-US" sz="1800" dirty="0" smtClean="0"/>
              <a:t>Poll taxes, Redlining, Community </a:t>
            </a:r>
            <a:r>
              <a:rPr lang="en-US" sz="1800" dirty="0"/>
              <a:t>C</a:t>
            </a:r>
            <a:r>
              <a:rPr lang="en-US" sz="1800" dirty="0" smtClean="0"/>
              <a:t>ovenants, etc.</a:t>
            </a:r>
            <a:endParaRPr lang="en-US" sz="1800" dirty="0" smtClean="0"/>
          </a:p>
          <a:p>
            <a:r>
              <a:rPr lang="en-US" sz="1800" dirty="0" smtClean="0"/>
              <a:t>Civil Rights Era</a:t>
            </a:r>
          </a:p>
          <a:p>
            <a:r>
              <a:rPr lang="en-US" sz="1800" dirty="0" smtClean="0"/>
              <a:t>The Age of Mass Incarceration – The New Jim </a:t>
            </a:r>
            <a:r>
              <a:rPr lang="en-US" sz="1800" dirty="0" smtClean="0"/>
              <a:t>Crow</a:t>
            </a:r>
          </a:p>
          <a:p>
            <a:r>
              <a:rPr lang="en-US" sz="1800" dirty="0" smtClean="0"/>
              <a:t>Affordable Housing, Homelessness and Gentrification</a:t>
            </a:r>
            <a:endParaRPr lang="en-US" sz="1800" dirty="0" smtClean="0"/>
          </a:p>
          <a:p>
            <a:r>
              <a:rPr lang="en-US" sz="1800" dirty="0" smtClean="0"/>
              <a:t>Police Discrimination and Inappropriate Use of Lethal Force</a:t>
            </a:r>
          </a:p>
          <a:p>
            <a:r>
              <a:rPr lang="en-US" sz="1800" dirty="0" smtClean="0"/>
              <a:t>Etc.</a:t>
            </a:r>
          </a:p>
          <a:p>
            <a:endParaRPr lang="en-US" sz="1800" dirty="0" smtClean="0"/>
          </a:p>
          <a:p>
            <a:r>
              <a:rPr lang="en-US" sz="1800" dirty="0" smtClean="0"/>
              <a:t>Housing and Homelessness</a:t>
            </a:r>
          </a:p>
          <a:p>
            <a:r>
              <a:rPr lang="en-US" sz="1800" dirty="0" smtClean="0"/>
              <a:t>Other Minority Groups</a:t>
            </a:r>
            <a:endParaRPr lang="en-US" sz="1800" dirty="0"/>
          </a:p>
        </p:txBody>
      </p:sp>
      <p:sp>
        <p:nvSpPr>
          <p:cNvPr id="4" name="TextBox 3"/>
          <p:cNvSpPr txBox="1"/>
          <p:nvPr/>
        </p:nvSpPr>
        <p:spPr>
          <a:xfrm>
            <a:off x="7815262" y="3491480"/>
            <a:ext cx="3190875" cy="646331"/>
          </a:xfrm>
          <a:prstGeom prst="rect">
            <a:avLst/>
          </a:prstGeom>
          <a:noFill/>
        </p:spPr>
        <p:txBody>
          <a:bodyPr wrap="square" rtlCol="0">
            <a:spAutoFit/>
          </a:bodyPr>
          <a:lstStyle/>
          <a:p>
            <a:pPr algn="ctr"/>
            <a:r>
              <a:rPr lang="en-US" b="1" dirty="0" smtClean="0">
                <a:solidFill>
                  <a:srgbClr val="0070C0"/>
                </a:solidFill>
              </a:rPr>
              <a:t>REPRODUCING </a:t>
            </a:r>
            <a:r>
              <a:rPr lang="en-US" b="1" dirty="0" smtClean="0">
                <a:solidFill>
                  <a:srgbClr val="0070C0"/>
                </a:solidFill>
              </a:rPr>
              <a:t>SYSTEMS OF RACIAL INJUSTICE</a:t>
            </a:r>
            <a:endParaRPr lang="en-US" b="1" dirty="0">
              <a:solidFill>
                <a:srgbClr val="0070C0"/>
              </a:solidFill>
            </a:endParaRPr>
          </a:p>
        </p:txBody>
      </p:sp>
      <p:sp>
        <p:nvSpPr>
          <p:cNvPr id="5" name="Rounded Rectangle 4"/>
          <p:cNvSpPr/>
          <p:nvPr/>
        </p:nvSpPr>
        <p:spPr>
          <a:xfrm>
            <a:off x="7620000" y="3276595"/>
            <a:ext cx="3733800" cy="91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641591" y="349148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604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437" y="212726"/>
            <a:ext cx="10515600" cy="434974"/>
          </a:xfrm>
        </p:spPr>
        <p:txBody>
          <a:bodyPr>
            <a:normAutofit fontScale="90000"/>
          </a:bodyPr>
          <a:lstStyle/>
          <a:p>
            <a:pPr algn="ctr"/>
            <a:r>
              <a:rPr lang="en-US" b="1" u="sng" dirty="0" smtClean="0">
                <a:solidFill>
                  <a:srgbClr val="0070C0"/>
                </a:solidFill>
              </a:rPr>
              <a:t>Intertwined</a:t>
            </a:r>
            <a:r>
              <a:rPr lang="en-US" b="1" u="sng" dirty="0" smtClean="0">
                <a:solidFill>
                  <a:srgbClr val="0070C0"/>
                </a:solidFill>
              </a:rPr>
              <a:t> Issues (Not Dealt with Today)</a:t>
            </a:r>
            <a:endParaRPr lang="en-US" b="1" u="sng" dirty="0">
              <a:solidFill>
                <a:srgbClr val="0070C0"/>
              </a:solidFill>
            </a:endParaRPr>
          </a:p>
        </p:txBody>
      </p:sp>
      <p:sp>
        <p:nvSpPr>
          <p:cNvPr id="3" name="Content Placeholder 2"/>
          <p:cNvSpPr>
            <a:spLocks noGrp="1"/>
          </p:cNvSpPr>
          <p:nvPr>
            <p:ph idx="1"/>
          </p:nvPr>
        </p:nvSpPr>
        <p:spPr>
          <a:xfrm>
            <a:off x="409574" y="752474"/>
            <a:ext cx="11363325" cy="6219825"/>
          </a:xfrm>
        </p:spPr>
        <p:txBody>
          <a:bodyPr>
            <a:normAutofit fontScale="25000" lnSpcReduction="20000"/>
          </a:bodyPr>
          <a:lstStyle/>
          <a:p>
            <a:r>
              <a:rPr lang="en-US" sz="6400" dirty="0" smtClean="0"/>
              <a:t>The Battle for U.S. Principles and Values</a:t>
            </a:r>
          </a:p>
          <a:p>
            <a:pPr lvl="1"/>
            <a:r>
              <a:rPr lang="en-US" sz="6400" dirty="0" smtClean="0"/>
              <a:t>All Men Are Created Equal or White Supremacy</a:t>
            </a:r>
          </a:p>
          <a:p>
            <a:r>
              <a:rPr lang="en-US" sz="6400" dirty="0" smtClean="0"/>
              <a:t>White Privilege</a:t>
            </a:r>
            <a:endParaRPr lang="en-US" sz="6400" dirty="0" smtClean="0"/>
          </a:p>
          <a:p>
            <a:r>
              <a:rPr lang="en-US" sz="6400" dirty="0" smtClean="0"/>
              <a:t>Patriarchy</a:t>
            </a:r>
            <a:endParaRPr lang="en-US" sz="6400" dirty="0"/>
          </a:p>
          <a:p>
            <a:r>
              <a:rPr lang="en-US" sz="6400" dirty="0" smtClean="0"/>
              <a:t>Reparations</a:t>
            </a:r>
          </a:p>
          <a:p>
            <a:pPr lvl="1"/>
            <a:r>
              <a:rPr lang="en-US" sz="6400" dirty="0" smtClean="0"/>
              <a:t>Hard </a:t>
            </a:r>
            <a:r>
              <a:rPr lang="en-US" sz="6400" dirty="0" smtClean="0"/>
              <a:t>Vs. Soft</a:t>
            </a:r>
          </a:p>
          <a:p>
            <a:r>
              <a:rPr lang="en-US" sz="6400" dirty="0" smtClean="0"/>
              <a:t>Statues, Monuments, Parks, etc.</a:t>
            </a:r>
            <a:endParaRPr lang="en-US" sz="6400" dirty="0"/>
          </a:p>
          <a:p>
            <a:r>
              <a:rPr lang="en-US" sz="6400" dirty="0" smtClean="0"/>
              <a:t>Curriculum and Textbooks</a:t>
            </a:r>
            <a:endParaRPr lang="en-US" sz="6400" dirty="0" smtClean="0"/>
          </a:p>
          <a:p>
            <a:pPr lvl="1"/>
            <a:r>
              <a:rPr lang="en-US" sz="6400" dirty="0" smtClean="0"/>
              <a:t>Howard Zinn: A People’s History of the United States</a:t>
            </a:r>
            <a:endParaRPr lang="en-US" sz="6400" dirty="0" smtClean="0"/>
          </a:p>
          <a:p>
            <a:pPr lvl="1"/>
            <a:r>
              <a:rPr lang="en-US" sz="6400" dirty="0" smtClean="0"/>
              <a:t>Ronald </a:t>
            </a:r>
            <a:r>
              <a:rPr lang="en-US" sz="6400" dirty="0" err="1" smtClean="0"/>
              <a:t>Takaki</a:t>
            </a:r>
            <a:r>
              <a:rPr lang="en-US" sz="6400" dirty="0" smtClean="0"/>
              <a:t>: A Different Mirror</a:t>
            </a:r>
            <a:endParaRPr lang="en-US" sz="6400" dirty="0" smtClean="0"/>
          </a:p>
          <a:p>
            <a:r>
              <a:rPr lang="en-US" sz="6400" dirty="0" smtClean="0"/>
              <a:t>Corporate Responsibility</a:t>
            </a:r>
          </a:p>
          <a:p>
            <a:pPr lvl="1"/>
            <a:r>
              <a:rPr lang="en-US" sz="6400" dirty="0" smtClean="0"/>
              <a:t>Hiring/Promotion/Compensation</a:t>
            </a:r>
          </a:p>
          <a:p>
            <a:pPr lvl="1"/>
            <a:r>
              <a:rPr lang="en-US" sz="6400" dirty="0" smtClean="0"/>
              <a:t>Brands (e.g., Aunt Jemima)</a:t>
            </a:r>
          </a:p>
          <a:p>
            <a:r>
              <a:rPr lang="en-US" sz="6400" dirty="0" smtClean="0"/>
              <a:t>Controversial Figures: Colin </a:t>
            </a:r>
            <a:r>
              <a:rPr lang="en-US" sz="6400" dirty="0" err="1" smtClean="0"/>
              <a:t>Kaepernick</a:t>
            </a:r>
            <a:endParaRPr lang="en-US" sz="6400" dirty="0" smtClean="0"/>
          </a:p>
          <a:p>
            <a:r>
              <a:rPr lang="en-US" sz="6400" dirty="0" smtClean="0"/>
              <a:t>Protests and the Insurrection Act</a:t>
            </a:r>
          </a:p>
          <a:p>
            <a:r>
              <a:rPr lang="en-US" sz="6400" dirty="0"/>
              <a:t>Predictive Policing with Artificial Intelligence and </a:t>
            </a:r>
            <a:r>
              <a:rPr lang="en-US" sz="6400" dirty="0" smtClean="0"/>
              <a:t>Cameras</a:t>
            </a:r>
          </a:p>
          <a:p>
            <a:r>
              <a:rPr lang="en-US" sz="6400" dirty="0" smtClean="0"/>
              <a:t>Other International Policing Models (e.g., Portugal, Switzerland, etc.)</a:t>
            </a:r>
          </a:p>
          <a:p>
            <a:r>
              <a:rPr lang="en-US" sz="6400" dirty="0" smtClean="0"/>
              <a:t>Decriminalization of Drugs, Sex Work, Etc.</a:t>
            </a:r>
            <a:endParaRPr lang="en-US" sz="6400" dirty="0"/>
          </a:p>
          <a:p>
            <a:r>
              <a:rPr lang="en-US" sz="6400" dirty="0"/>
              <a:t>Gun Control</a:t>
            </a:r>
          </a:p>
          <a:p>
            <a:r>
              <a:rPr lang="en-US" sz="6400" dirty="0"/>
              <a:t>Linkages Between Movements for Equity: Black Lives Matter, BIPOC, LGBTQ, etc</a:t>
            </a:r>
            <a:r>
              <a:rPr lang="en-US" sz="6400" dirty="0" smtClean="0"/>
              <a:t>.</a:t>
            </a:r>
          </a:p>
          <a:p>
            <a:r>
              <a:rPr lang="en-US" sz="6400" dirty="0" smtClean="0"/>
              <a:t>Impact on Police Recruiting/Hiring/Retention/Morale and Effectiveness</a:t>
            </a:r>
            <a:endParaRPr lang="en-US" sz="6400" dirty="0"/>
          </a:p>
          <a:p>
            <a:endParaRPr lang="en-US" sz="7200" dirty="0" smtClean="0"/>
          </a:p>
          <a:p>
            <a:endParaRPr lang="en-US" dirty="0"/>
          </a:p>
        </p:txBody>
      </p:sp>
    </p:spTree>
    <p:extLst>
      <p:ext uri="{BB962C8B-B14F-4D97-AF65-F5344CB8AC3E}">
        <p14:creationId xmlns:p14="http://schemas.microsoft.com/office/powerpoint/2010/main" val="392607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39874"/>
          </a:xfrm>
        </p:spPr>
        <p:txBody>
          <a:bodyPr>
            <a:normAutofit/>
          </a:bodyPr>
          <a:lstStyle/>
          <a:p>
            <a:pPr algn="ctr"/>
            <a:r>
              <a:rPr lang="en-US" b="1" u="sng" dirty="0" smtClean="0">
                <a:solidFill>
                  <a:srgbClr val="0070C0"/>
                </a:solidFill>
              </a:rPr>
              <a:t>Agenda</a:t>
            </a:r>
            <a:br>
              <a:rPr lang="en-US" b="1" u="sng" dirty="0" smtClean="0">
                <a:solidFill>
                  <a:srgbClr val="0070C0"/>
                </a:solidFill>
              </a:rPr>
            </a:br>
            <a:endParaRPr lang="en-US" b="1" u="sng" dirty="0">
              <a:solidFill>
                <a:srgbClr val="0070C0"/>
              </a:solidFill>
            </a:endParaRPr>
          </a:p>
        </p:txBody>
      </p:sp>
      <p:sp>
        <p:nvSpPr>
          <p:cNvPr id="3" name="Content Placeholder 2"/>
          <p:cNvSpPr>
            <a:spLocks noGrp="1"/>
          </p:cNvSpPr>
          <p:nvPr>
            <p:ph idx="1"/>
          </p:nvPr>
        </p:nvSpPr>
        <p:spPr>
          <a:xfrm>
            <a:off x="838200" y="1905000"/>
            <a:ext cx="10515600" cy="4271963"/>
          </a:xfrm>
        </p:spPr>
        <p:txBody>
          <a:bodyPr>
            <a:normAutofit/>
          </a:bodyPr>
          <a:lstStyle/>
          <a:p>
            <a:pPr algn="ctr"/>
            <a:r>
              <a:rPr lang="en-US" dirty="0" smtClean="0"/>
              <a:t>The Black Lives Matter Challenge</a:t>
            </a:r>
          </a:p>
          <a:p>
            <a:pPr marL="0" indent="0" algn="ctr">
              <a:buNone/>
            </a:pPr>
            <a:endParaRPr lang="en-US" dirty="0" smtClean="0"/>
          </a:p>
          <a:p>
            <a:pPr algn="ctr"/>
            <a:r>
              <a:rPr lang="en-US" dirty="0" smtClean="0"/>
              <a:t>Options for Reform: Tactical</a:t>
            </a:r>
          </a:p>
          <a:p>
            <a:pPr marL="0" indent="0" algn="ctr">
              <a:buNone/>
            </a:pPr>
            <a:endParaRPr lang="en-US" dirty="0" smtClean="0"/>
          </a:p>
          <a:p>
            <a:pPr algn="ctr"/>
            <a:r>
              <a:rPr lang="en-US" dirty="0" smtClean="0"/>
              <a:t>Options for Reform: Structural</a:t>
            </a:r>
          </a:p>
          <a:p>
            <a:pPr marL="0" indent="0" algn="ctr">
              <a:buNone/>
            </a:pPr>
            <a:endParaRPr lang="en-US" dirty="0" smtClean="0"/>
          </a:p>
          <a:p>
            <a:pPr algn="ctr"/>
            <a:r>
              <a:rPr lang="en-US" dirty="0" smtClean="0"/>
              <a:t>Themes</a:t>
            </a:r>
            <a:endParaRPr lang="en-US" dirty="0" smtClean="0"/>
          </a:p>
        </p:txBody>
      </p:sp>
      <p:sp>
        <p:nvSpPr>
          <p:cNvPr id="4" name="Right Arrow 3"/>
          <p:cNvSpPr/>
          <p:nvPr/>
        </p:nvSpPr>
        <p:spPr>
          <a:xfrm>
            <a:off x="2562225" y="2960242"/>
            <a:ext cx="131178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1880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47950" y="2206154"/>
            <a:ext cx="1857375" cy="646331"/>
          </a:xfrm>
          <a:prstGeom prst="rect">
            <a:avLst/>
          </a:prstGeom>
          <a:noFill/>
        </p:spPr>
        <p:txBody>
          <a:bodyPr wrap="square" rtlCol="0">
            <a:spAutoFit/>
          </a:bodyPr>
          <a:lstStyle/>
          <a:p>
            <a:pPr algn="ctr"/>
            <a:r>
              <a:rPr lang="en-US" b="1" dirty="0" smtClean="0"/>
              <a:t>DEFUND THE POLICE</a:t>
            </a:r>
            <a:endParaRPr lang="en-US" b="1" dirty="0"/>
          </a:p>
        </p:txBody>
      </p:sp>
      <p:sp>
        <p:nvSpPr>
          <p:cNvPr id="5" name="TextBox 4"/>
          <p:cNvSpPr txBox="1"/>
          <p:nvPr/>
        </p:nvSpPr>
        <p:spPr>
          <a:xfrm>
            <a:off x="4643438" y="2230308"/>
            <a:ext cx="2090738" cy="923330"/>
          </a:xfrm>
          <a:prstGeom prst="rect">
            <a:avLst/>
          </a:prstGeom>
          <a:noFill/>
        </p:spPr>
        <p:txBody>
          <a:bodyPr wrap="square" rtlCol="0">
            <a:spAutoFit/>
          </a:bodyPr>
          <a:lstStyle/>
          <a:p>
            <a:pPr algn="ctr"/>
            <a:r>
              <a:rPr lang="en-US" b="1" dirty="0" smtClean="0"/>
              <a:t>RESTRUCTURE/</a:t>
            </a:r>
          </a:p>
          <a:p>
            <a:pPr algn="ctr"/>
            <a:r>
              <a:rPr lang="en-US" b="1" dirty="0" smtClean="0"/>
              <a:t>REIMAGINE POLICING</a:t>
            </a:r>
            <a:endParaRPr lang="en-US" b="1" dirty="0"/>
          </a:p>
        </p:txBody>
      </p:sp>
      <p:sp>
        <p:nvSpPr>
          <p:cNvPr id="7" name="TextBox 6"/>
          <p:cNvSpPr txBox="1"/>
          <p:nvPr/>
        </p:nvSpPr>
        <p:spPr>
          <a:xfrm>
            <a:off x="6872287" y="2133986"/>
            <a:ext cx="1914526" cy="1200329"/>
          </a:xfrm>
          <a:prstGeom prst="rect">
            <a:avLst/>
          </a:prstGeom>
          <a:noFill/>
        </p:spPr>
        <p:txBody>
          <a:bodyPr wrap="square" rtlCol="0">
            <a:spAutoFit/>
          </a:bodyPr>
          <a:lstStyle/>
          <a:p>
            <a:pPr algn="ctr"/>
            <a:r>
              <a:rPr lang="en-US" b="1" dirty="0" smtClean="0"/>
              <a:t>ADDRESS UNDERLYING SOCIETAL INEQUITIES</a:t>
            </a:r>
            <a:endParaRPr lang="en-US" b="1" dirty="0"/>
          </a:p>
        </p:txBody>
      </p:sp>
      <p:sp>
        <p:nvSpPr>
          <p:cNvPr id="8" name="TextBox 7"/>
          <p:cNvSpPr txBox="1"/>
          <p:nvPr/>
        </p:nvSpPr>
        <p:spPr>
          <a:xfrm>
            <a:off x="9544050" y="2133985"/>
            <a:ext cx="2085975" cy="646331"/>
          </a:xfrm>
          <a:prstGeom prst="rect">
            <a:avLst/>
          </a:prstGeom>
          <a:noFill/>
        </p:spPr>
        <p:txBody>
          <a:bodyPr wrap="square" rtlCol="0">
            <a:spAutoFit/>
          </a:bodyPr>
          <a:lstStyle/>
          <a:p>
            <a:pPr algn="ctr"/>
            <a:r>
              <a:rPr lang="en-US" b="1" dirty="0" smtClean="0"/>
              <a:t>CHANGE THE CAPITALIST SYSTEM</a:t>
            </a:r>
            <a:endParaRPr lang="en-US" b="1" dirty="0"/>
          </a:p>
        </p:txBody>
      </p:sp>
      <p:sp>
        <p:nvSpPr>
          <p:cNvPr id="9" name="TextBox 8"/>
          <p:cNvSpPr txBox="1"/>
          <p:nvPr/>
        </p:nvSpPr>
        <p:spPr>
          <a:xfrm>
            <a:off x="2318143" y="1095651"/>
            <a:ext cx="7450940" cy="523220"/>
          </a:xfrm>
          <a:prstGeom prst="rect">
            <a:avLst/>
          </a:prstGeom>
          <a:noFill/>
        </p:spPr>
        <p:txBody>
          <a:bodyPr wrap="square" rtlCol="0">
            <a:spAutoFit/>
          </a:bodyPr>
          <a:lstStyle/>
          <a:p>
            <a:r>
              <a:rPr lang="en-US" sz="2800" b="1" u="sng" dirty="0" smtClean="0">
                <a:solidFill>
                  <a:srgbClr val="0070C0"/>
                </a:solidFill>
              </a:rPr>
              <a:t>CONCEPTUAL OPTIONS FOR ADDRESSING CRISIS</a:t>
            </a:r>
            <a:endParaRPr lang="en-US" sz="2800" b="1" u="sng" dirty="0">
              <a:solidFill>
                <a:srgbClr val="0070C0"/>
              </a:solidFill>
            </a:endParaRPr>
          </a:p>
        </p:txBody>
      </p:sp>
      <p:sp>
        <p:nvSpPr>
          <p:cNvPr id="10" name="TextBox 9"/>
          <p:cNvSpPr txBox="1"/>
          <p:nvPr/>
        </p:nvSpPr>
        <p:spPr>
          <a:xfrm>
            <a:off x="381000" y="2206154"/>
            <a:ext cx="2124075" cy="646331"/>
          </a:xfrm>
          <a:prstGeom prst="rect">
            <a:avLst/>
          </a:prstGeom>
          <a:noFill/>
        </p:spPr>
        <p:txBody>
          <a:bodyPr wrap="square" rtlCol="0">
            <a:spAutoFit/>
          </a:bodyPr>
          <a:lstStyle/>
          <a:p>
            <a:pPr algn="ctr"/>
            <a:r>
              <a:rPr lang="en-US" b="1" dirty="0" smtClean="0"/>
              <a:t>NO CHANGE:</a:t>
            </a:r>
          </a:p>
          <a:p>
            <a:pPr algn="ctr"/>
            <a:r>
              <a:rPr lang="en-US" b="1" dirty="0" smtClean="0"/>
              <a:t>“LAW AND ORDER”</a:t>
            </a:r>
            <a:endParaRPr lang="en-US" b="1" dirty="0"/>
          </a:p>
        </p:txBody>
      </p:sp>
      <p:sp>
        <p:nvSpPr>
          <p:cNvPr id="11" name="TextBox 10"/>
          <p:cNvSpPr txBox="1"/>
          <p:nvPr/>
        </p:nvSpPr>
        <p:spPr>
          <a:xfrm>
            <a:off x="428614" y="3716833"/>
            <a:ext cx="2124075"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FOCUS ON CRACKING DOWN ON PROTESTORS</a:t>
            </a:r>
            <a:endParaRPr lang="en-US" dirty="0"/>
          </a:p>
        </p:txBody>
      </p:sp>
      <p:sp>
        <p:nvSpPr>
          <p:cNvPr id="12" name="TextBox 11"/>
          <p:cNvSpPr txBox="1"/>
          <p:nvPr/>
        </p:nvSpPr>
        <p:spPr>
          <a:xfrm>
            <a:off x="2664610" y="3716832"/>
            <a:ext cx="179070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REDUCE POLICE BUDGETS BY 50%</a:t>
            </a:r>
            <a:endParaRPr lang="en-US" dirty="0"/>
          </a:p>
        </p:txBody>
      </p:sp>
      <p:sp>
        <p:nvSpPr>
          <p:cNvPr id="13" name="TextBox 12"/>
          <p:cNvSpPr txBox="1"/>
          <p:nvPr/>
        </p:nvSpPr>
        <p:spPr>
          <a:xfrm>
            <a:off x="4455310" y="3709052"/>
            <a:ext cx="2183615"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CHANGE POLICE ROLES, POLICIES AND PRACTICES</a:t>
            </a:r>
          </a:p>
          <a:p>
            <a:pPr marL="285750" indent="-285750">
              <a:buFont typeface="Arial" panose="020B0604020202020204" pitchFamily="34" charset="0"/>
              <a:buChar char="•"/>
            </a:pPr>
            <a:r>
              <a:rPr lang="en-US" dirty="0" smtClean="0"/>
              <a:t>REFORM CRIMINAL JUSTICE SYSTEM</a:t>
            </a:r>
            <a:endParaRPr lang="en-US" dirty="0"/>
          </a:p>
        </p:txBody>
      </p:sp>
      <p:sp>
        <p:nvSpPr>
          <p:cNvPr id="14" name="TextBox 13"/>
          <p:cNvSpPr txBox="1"/>
          <p:nvPr/>
        </p:nvSpPr>
        <p:spPr>
          <a:xfrm>
            <a:off x="6938963" y="3714066"/>
            <a:ext cx="2135981"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DEAL WITH AREAS OF UNDERLYING SOCIETAL INEQUITY</a:t>
            </a:r>
            <a:endParaRPr lang="en-US" dirty="0"/>
          </a:p>
        </p:txBody>
      </p:sp>
      <p:sp>
        <p:nvSpPr>
          <p:cNvPr id="15" name="TextBox 14"/>
          <p:cNvSpPr txBox="1"/>
          <p:nvPr/>
        </p:nvSpPr>
        <p:spPr>
          <a:xfrm>
            <a:off x="9544050" y="3709052"/>
            <a:ext cx="186690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CHANGE THE ECONOMIC SYSTEM WHICH GIVES RISE TO THE NEED FOR RACIST INSTITUTIONS</a:t>
            </a:r>
            <a:endParaRPr lang="en-US" dirty="0"/>
          </a:p>
        </p:txBody>
      </p:sp>
      <p:sp>
        <p:nvSpPr>
          <p:cNvPr id="16" name="Rounded Rectangle 15"/>
          <p:cNvSpPr/>
          <p:nvPr/>
        </p:nvSpPr>
        <p:spPr>
          <a:xfrm>
            <a:off x="380999" y="2046480"/>
            <a:ext cx="2124075" cy="1287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2671753" y="2046480"/>
            <a:ext cx="1857376" cy="1287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833933" y="2084104"/>
            <a:ext cx="1857376" cy="12497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6929437" y="2072118"/>
            <a:ext cx="1857376" cy="13497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9405937" y="2072118"/>
            <a:ext cx="2362199" cy="13240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a:endCxn id="16" idx="0"/>
          </p:cNvCxnSpPr>
          <p:nvPr/>
        </p:nvCxnSpPr>
        <p:spPr>
          <a:xfrm flipH="1">
            <a:off x="1443037" y="1532931"/>
            <a:ext cx="4462464" cy="513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7" idx="0"/>
          </p:cNvCxnSpPr>
          <p:nvPr/>
        </p:nvCxnSpPr>
        <p:spPr>
          <a:xfrm flipH="1">
            <a:off x="3600441" y="1560661"/>
            <a:ext cx="2328863" cy="485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919780" y="1565332"/>
            <a:ext cx="0" cy="539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9" idx="0"/>
          </p:cNvCxnSpPr>
          <p:nvPr/>
        </p:nvCxnSpPr>
        <p:spPr>
          <a:xfrm>
            <a:off x="5905500" y="1532931"/>
            <a:ext cx="1952625" cy="539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905500" y="1532931"/>
            <a:ext cx="4905374" cy="513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ight Arrow 32"/>
          <p:cNvSpPr/>
          <p:nvPr/>
        </p:nvSpPr>
        <p:spPr>
          <a:xfrm rot="16200000">
            <a:off x="5229227" y="5711028"/>
            <a:ext cx="923925" cy="428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rot="16200000">
            <a:off x="7203719" y="5700479"/>
            <a:ext cx="913547" cy="4393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505325" y="6410293"/>
            <a:ext cx="4114800" cy="369332"/>
          </a:xfrm>
          <a:prstGeom prst="rect">
            <a:avLst/>
          </a:prstGeom>
          <a:noFill/>
        </p:spPr>
        <p:txBody>
          <a:bodyPr wrap="square" rtlCol="0">
            <a:spAutoFit/>
          </a:bodyPr>
          <a:lstStyle/>
          <a:p>
            <a:pPr marL="285750" indent="-285750" algn="ctr">
              <a:buFont typeface="Arial" panose="020B0604020202020204" pitchFamily="34" charset="0"/>
              <a:buChar char="•"/>
            </a:pPr>
            <a:r>
              <a:rPr lang="en-US" dirty="0" smtClean="0">
                <a:solidFill>
                  <a:srgbClr val="0070C0"/>
                </a:solidFill>
              </a:rPr>
              <a:t>FOCUS OF MY CANDIDACY</a:t>
            </a:r>
            <a:endParaRPr lang="en-US" dirty="0">
              <a:solidFill>
                <a:srgbClr val="0070C0"/>
              </a:solidFill>
            </a:endParaRPr>
          </a:p>
        </p:txBody>
      </p:sp>
      <p:sp>
        <p:nvSpPr>
          <p:cNvPr id="37" name="Rounded Rectangle 36"/>
          <p:cNvSpPr/>
          <p:nvPr/>
        </p:nvSpPr>
        <p:spPr>
          <a:xfrm>
            <a:off x="4657725" y="6387303"/>
            <a:ext cx="3962400" cy="402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2850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40602</TotalTime>
  <Words>2324</Words>
  <Application>Microsoft Office PowerPoint</Application>
  <PresentationFormat>Widescreen</PresentationFormat>
  <Paragraphs>241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 George Floyd and the Black Lives Matter Protests: What is the Appropriate Policy Response?</vt:lpstr>
      <vt:lpstr>Bold Structural Change; Not Just Incremental Reform </vt:lpstr>
      <vt:lpstr>Agenda </vt:lpstr>
      <vt:lpstr>George Floyd Protest Marches</vt:lpstr>
      <vt:lpstr>The Crisis</vt:lpstr>
      <vt:lpstr>The Nation’s History</vt:lpstr>
      <vt:lpstr>Intertwined Issues (Not Dealt with Today)</vt:lpstr>
      <vt:lpstr>Agenda </vt:lpstr>
      <vt:lpstr>PowerPoint Presentation</vt:lpstr>
      <vt:lpstr>Option 1: Status Quo – Maintain Law and Order</vt:lpstr>
      <vt:lpstr>Option 2: Defund the Police (Arguing in Favor)</vt:lpstr>
      <vt:lpstr>Option 2: Defund the Police (Arguing Against)</vt:lpstr>
      <vt:lpstr>Option 3: Restructure the Police (Sample of Discussed Reforms)</vt:lpstr>
      <vt:lpstr>Option 3: Restructure the Criminal Justice System (Sample of Discussed Reforms)</vt:lpstr>
      <vt:lpstr>Major Actions Taken In Seattle</vt:lpstr>
      <vt:lpstr>Agenda </vt:lpstr>
      <vt:lpstr>Societal Inequities</vt:lpstr>
      <vt:lpstr>Data</vt:lpstr>
      <vt:lpstr>Addressing Societal Injustices</vt:lpstr>
      <vt:lpstr>Agenda </vt:lpstr>
      <vt:lpstr>PowerPoint Presentation</vt:lpstr>
      <vt:lpstr>Themes</vt:lpstr>
    </vt:vector>
  </TitlesOfParts>
  <Company>CONFIGMGR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2020 Legislative Session</dc:title>
  <dc:creator>John Stafford</dc:creator>
  <cp:lastModifiedBy>John Stafford</cp:lastModifiedBy>
  <cp:revision>500</cp:revision>
  <dcterms:created xsi:type="dcterms:W3CDTF">2020-03-13T21:41:43Z</dcterms:created>
  <dcterms:modified xsi:type="dcterms:W3CDTF">2020-06-27T16:46:28Z</dcterms:modified>
</cp:coreProperties>
</file>