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4.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5.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6.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7.xml" ContentType="application/vnd.openxmlformats-officedocument.drawingml.chartshapes+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8.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375" r:id="rId3"/>
    <p:sldId id="365" r:id="rId4"/>
    <p:sldId id="259" r:id="rId5"/>
    <p:sldId id="443" r:id="rId6"/>
    <p:sldId id="359" r:id="rId7"/>
    <p:sldId id="442" r:id="rId8"/>
    <p:sldId id="353" r:id="rId9"/>
    <p:sldId id="407" r:id="rId10"/>
    <p:sldId id="454" r:id="rId11"/>
    <p:sldId id="398" r:id="rId12"/>
    <p:sldId id="381" r:id="rId13"/>
    <p:sldId id="446" r:id="rId14"/>
    <p:sldId id="444" r:id="rId15"/>
    <p:sldId id="378" r:id="rId16"/>
    <p:sldId id="342" r:id="rId17"/>
    <p:sldId id="350" r:id="rId18"/>
    <p:sldId id="448" r:id="rId19"/>
    <p:sldId id="400" r:id="rId20"/>
    <p:sldId id="303" r:id="rId21"/>
    <p:sldId id="372" r:id="rId22"/>
    <p:sldId id="450" r:id="rId23"/>
    <p:sldId id="369" r:id="rId24"/>
    <p:sldId id="362"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A7AD2C2-1934-4DD3-8498-05B5FCEA1FE9}">
          <p14:sldIdLst>
            <p14:sldId id="256"/>
            <p14:sldId id="375"/>
            <p14:sldId id="365"/>
            <p14:sldId id="259"/>
            <p14:sldId id="443"/>
            <p14:sldId id="359"/>
            <p14:sldId id="442"/>
            <p14:sldId id="353"/>
            <p14:sldId id="407"/>
            <p14:sldId id="454"/>
            <p14:sldId id="398"/>
            <p14:sldId id="381"/>
            <p14:sldId id="446"/>
            <p14:sldId id="444"/>
            <p14:sldId id="378"/>
            <p14:sldId id="342"/>
            <p14:sldId id="350"/>
            <p14:sldId id="448"/>
            <p14:sldId id="400"/>
            <p14:sldId id="303"/>
            <p14:sldId id="372"/>
            <p14:sldId id="450"/>
            <p14:sldId id="369"/>
            <p14:sldId id="362"/>
          </p14:sldIdLst>
        </p14:section>
        <p14:section name="Untitled Section" id="{735B05C6-AE9C-4F64-983D-B9128FA0EE8D}">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875" autoAdjust="0"/>
    <p:restoredTop sz="93801" autoAdjust="0"/>
  </p:normalViewPr>
  <p:slideViewPr>
    <p:cSldViewPr snapToGrid="0">
      <p:cViewPr varScale="1">
        <p:scale>
          <a:sx n="67" d="100"/>
          <a:sy n="67" d="100"/>
        </p:scale>
        <p:origin x="38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378496824316322E-2"/>
          <c:y val="4.2412883068609027E-2"/>
          <c:w val="0.9056116508882589"/>
          <c:h val="0.91517423386278196"/>
        </c:manualLayout>
      </c:layout>
      <c:barChart>
        <c:barDir val="col"/>
        <c:grouping val="clustered"/>
        <c:varyColors val="0"/>
        <c:ser>
          <c:idx val="0"/>
          <c:order val="0"/>
          <c:tx>
            <c:strRef>
              <c:f>Sheet1!$B$1</c:f>
              <c:strCache>
                <c:ptCount val="1"/>
                <c:pt idx="0">
                  <c:v>2020</c:v>
                </c:pt>
              </c:strCache>
            </c:strRef>
          </c:tx>
          <c:spPr>
            <a:solidFill>
              <a:schemeClr val="accent1"/>
            </a:solidFill>
            <a:ln>
              <a:noFill/>
            </a:ln>
            <a:effectLst/>
          </c:spPr>
          <c:invertIfNegative val="0"/>
          <c:cat>
            <c:strRef>
              <c:f>Sheet1!$A$2</c:f>
              <c:strCache>
                <c:ptCount val="1"/>
                <c:pt idx="0">
                  <c:v>Category 1</c:v>
                </c:pt>
              </c:strCache>
            </c:strRef>
          </c:cat>
          <c:val>
            <c:numRef>
              <c:f>Sheet1!$B$2</c:f>
              <c:numCache>
                <c:formatCode>General</c:formatCode>
                <c:ptCount val="1"/>
                <c:pt idx="0">
                  <c:v>1.9</c:v>
                </c:pt>
              </c:numCache>
            </c:numRef>
          </c:val>
          <c:extLst>
            <c:ext xmlns:c16="http://schemas.microsoft.com/office/drawing/2014/chart" uri="{C3380CC4-5D6E-409C-BE32-E72D297353CC}">
              <c16:uniqueId val="{00000000-5C56-4934-B67E-5E7057AF59E0}"/>
            </c:ext>
          </c:extLst>
        </c:ser>
        <c:ser>
          <c:idx val="1"/>
          <c:order val="1"/>
          <c:tx>
            <c:strRef>
              <c:f>Sheet1!$C$1</c:f>
              <c:strCache>
                <c:ptCount val="1"/>
                <c:pt idx="0">
                  <c:v>2021</c:v>
                </c:pt>
              </c:strCache>
            </c:strRef>
          </c:tx>
          <c:spPr>
            <a:solidFill>
              <a:schemeClr val="accent2"/>
            </a:solidFill>
            <a:ln>
              <a:noFill/>
            </a:ln>
            <a:effectLst/>
          </c:spPr>
          <c:invertIfNegative val="0"/>
          <c:cat>
            <c:strRef>
              <c:f>Sheet1!$A$2</c:f>
              <c:strCache>
                <c:ptCount val="1"/>
                <c:pt idx="0">
                  <c:v>Category 1</c:v>
                </c:pt>
              </c:strCache>
            </c:strRef>
          </c:cat>
          <c:val>
            <c:numRef>
              <c:f>Sheet1!$C$2</c:f>
              <c:numCache>
                <c:formatCode>General</c:formatCode>
                <c:ptCount val="1"/>
                <c:pt idx="0">
                  <c:v>2</c:v>
                </c:pt>
              </c:numCache>
            </c:numRef>
          </c:val>
          <c:extLst>
            <c:ext xmlns:c16="http://schemas.microsoft.com/office/drawing/2014/chart" uri="{C3380CC4-5D6E-409C-BE32-E72D297353CC}">
              <c16:uniqueId val="{00000001-5C56-4934-B67E-5E7057AF59E0}"/>
            </c:ext>
          </c:extLst>
        </c:ser>
        <c:ser>
          <c:idx val="2"/>
          <c:order val="2"/>
          <c:tx>
            <c:strRef>
              <c:f>Sheet1!$D$1</c:f>
              <c:strCache>
                <c:ptCount val="1"/>
                <c:pt idx="0">
                  <c:v>Series 3</c:v>
                </c:pt>
              </c:strCache>
            </c:strRef>
          </c:tx>
          <c:spPr>
            <a:solidFill>
              <a:schemeClr val="accent3"/>
            </a:solidFill>
            <a:ln>
              <a:noFill/>
            </a:ln>
            <a:effectLst/>
          </c:spPr>
          <c:invertIfNegative val="0"/>
          <c:cat>
            <c:strRef>
              <c:f>Sheet1!$A$2</c:f>
              <c:strCache>
                <c:ptCount val="1"/>
                <c:pt idx="0">
                  <c:v>Category 1</c:v>
                </c:pt>
              </c:strCache>
            </c:strRef>
          </c:cat>
          <c:val>
            <c:numRef>
              <c:f>Sheet1!$D$2</c:f>
              <c:numCache>
                <c:formatCode>General</c:formatCode>
                <c:ptCount val="1"/>
              </c:numCache>
            </c:numRef>
          </c:val>
          <c:extLst>
            <c:ext xmlns:c16="http://schemas.microsoft.com/office/drawing/2014/chart" uri="{C3380CC4-5D6E-409C-BE32-E72D297353CC}">
              <c16:uniqueId val="{00000002-5C56-4934-B67E-5E7057AF59E0}"/>
            </c:ext>
          </c:extLst>
        </c:ser>
        <c:dLbls>
          <c:showLegendKey val="0"/>
          <c:showVal val="0"/>
          <c:showCatName val="0"/>
          <c:showSerName val="0"/>
          <c:showPercent val="0"/>
          <c:showBubbleSize val="0"/>
        </c:dLbls>
        <c:gapWidth val="219"/>
        <c:axId val="486923592"/>
        <c:axId val="486923920"/>
      </c:barChart>
      <c:catAx>
        <c:axId val="486923592"/>
        <c:scaling>
          <c:orientation val="minMax"/>
        </c:scaling>
        <c:delete val="1"/>
        <c:axPos val="b"/>
        <c:numFmt formatCode="General" sourceLinked="1"/>
        <c:majorTickMark val="none"/>
        <c:minorTickMark val="none"/>
        <c:tickLblPos val="nextTo"/>
        <c:crossAx val="486923920"/>
        <c:crosses val="autoZero"/>
        <c:auto val="1"/>
        <c:lblAlgn val="ctr"/>
        <c:lblOffset val="100"/>
        <c:noMultiLvlLbl val="0"/>
      </c:catAx>
      <c:valAx>
        <c:axId val="486923920"/>
        <c:scaling>
          <c:orientation val="minMax"/>
          <c:max val="6"/>
          <c:min val="-6"/>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869235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8054180357524209E-2"/>
          <c:y val="4.2412883068609027E-2"/>
          <c:w val="0.88723775049463116"/>
          <c:h val="0.91517423386278196"/>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c:f>
              <c:strCache>
                <c:ptCount val="1"/>
                <c:pt idx="0">
                  <c:v>Category 1</c:v>
                </c:pt>
              </c:strCache>
            </c:strRef>
          </c:cat>
          <c:val>
            <c:numRef>
              <c:f>Sheet1!$B$2</c:f>
              <c:numCache>
                <c:formatCode>General</c:formatCode>
                <c:ptCount val="1"/>
                <c:pt idx="0">
                  <c:v>-5.8</c:v>
                </c:pt>
              </c:numCache>
            </c:numRef>
          </c:val>
          <c:extLst>
            <c:ext xmlns:c16="http://schemas.microsoft.com/office/drawing/2014/chart" uri="{C3380CC4-5D6E-409C-BE32-E72D297353CC}">
              <c16:uniqueId val="{00000000-FB72-4B8B-A670-D3ACAA955167}"/>
            </c:ext>
          </c:extLst>
        </c:ser>
        <c:ser>
          <c:idx val="1"/>
          <c:order val="1"/>
          <c:tx>
            <c:strRef>
              <c:f>Sheet1!$C$1</c:f>
              <c:strCache>
                <c:ptCount val="1"/>
                <c:pt idx="0">
                  <c:v>Series 2</c:v>
                </c:pt>
              </c:strCache>
            </c:strRef>
          </c:tx>
          <c:spPr>
            <a:solidFill>
              <a:schemeClr val="accent2"/>
            </a:solidFill>
            <a:ln>
              <a:noFill/>
            </a:ln>
            <a:effectLst/>
          </c:spPr>
          <c:invertIfNegative val="0"/>
          <c:cat>
            <c:strRef>
              <c:f>Sheet1!$A$2</c:f>
              <c:strCache>
                <c:ptCount val="1"/>
                <c:pt idx="0">
                  <c:v>Category 1</c:v>
                </c:pt>
              </c:strCache>
            </c:strRef>
          </c:cat>
          <c:val>
            <c:numRef>
              <c:f>Sheet1!$C$2</c:f>
              <c:numCache>
                <c:formatCode>General</c:formatCode>
                <c:ptCount val="1"/>
                <c:pt idx="0">
                  <c:v>4</c:v>
                </c:pt>
              </c:numCache>
            </c:numRef>
          </c:val>
          <c:extLst>
            <c:ext xmlns:c16="http://schemas.microsoft.com/office/drawing/2014/chart" uri="{C3380CC4-5D6E-409C-BE32-E72D297353CC}">
              <c16:uniqueId val="{00000001-FB72-4B8B-A670-D3ACAA955167}"/>
            </c:ext>
          </c:extLst>
        </c:ser>
        <c:ser>
          <c:idx val="2"/>
          <c:order val="2"/>
          <c:tx>
            <c:strRef>
              <c:f>Sheet1!$D$1</c:f>
              <c:strCache>
                <c:ptCount val="1"/>
                <c:pt idx="0">
                  <c:v>Series 3</c:v>
                </c:pt>
              </c:strCache>
            </c:strRef>
          </c:tx>
          <c:spPr>
            <a:solidFill>
              <a:schemeClr val="accent3"/>
            </a:solidFill>
            <a:ln>
              <a:noFill/>
            </a:ln>
            <a:effectLst/>
          </c:spPr>
          <c:invertIfNegative val="0"/>
          <c:cat>
            <c:strRef>
              <c:f>Sheet1!$A$2</c:f>
              <c:strCache>
                <c:ptCount val="1"/>
                <c:pt idx="0">
                  <c:v>Category 1</c:v>
                </c:pt>
              </c:strCache>
            </c:strRef>
          </c:cat>
          <c:val>
            <c:numRef>
              <c:f>Sheet1!$D$2</c:f>
              <c:numCache>
                <c:formatCode>General</c:formatCode>
                <c:ptCount val="1"/>
              </c:numCache>
            </c:numRef>
          </c:val>
          <c:extLst>
            <c:ext xmlns:c16="http://schemas.microsoft.com/office/drawing/2014/chart" uri="{C3380CC4-5D6E-409C-BE32-E72D297353CC}">
              <c16:uniqueId val="{00000002-FB72-4B8B-A670-D3ACAA955167}"/>
            </c:ext>
          </c:extLst>
        </c:ser>
        <c:dLbls>
          <c:showLegendKey val="0"/>
          <c:showVal val="0"/>
          <c:showCatName val="0"/>
          <c:showSerName val="0"/>
          <c:showPercent val="0"/>
          <c:showBubbleSize val="0"/>
        </c:dLbls>
        <c:gapWidth val="219"/>
        <c:overlap val="-27"/>
        <c:axId val="604557312"/>
        <c:axId val="604557968"/>
      </c:barChart>
      <c:catAx>
        <c:axId val="604557312"/>
        <c:scaling>
          <c:orientation val="minMax"/>
        </c:scaling>
        <c:delete val="1"/>
        <c:axPos val="b"/>
        <c:numFmt formatCode="General" sourceLinked="1"/>
        <c:majorTickMark val="none"/>
        <c:minorTickMark val="none"/>
        <c:tickLblPos val="nextTo"/>
        <c:crossAx val="604557968"/>
        <c:crosses val="autoZero"/>
        <c:auto val="1"/>
        <c:lblAlgn val="ctr"/>
        <c:lblOffset val="100"/>
        <c:noMultiLvlLbl val="0"/>
      </c:catAx>
      <c:valAx>
        <c:axId val="604557968"/>
        <c:scaling>
          <c:orientation val="minMax"/>
          <c:min val="-6"/>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045573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3200" b="1" u="sng" baseline="0" dirty="0" smtClean="0"/>
              <a:t>2019-2020 </a:t>
            </a:r>
            <a:r>
              <a:rPr lang="en-US" sz="3200" b="1" u="sng" baseline="0" dirty="0"/>
              <a:t>Operating </a:t>
            </a:r>
            <a:r>
              <a:rPr lang="en-US" sz="3200" b="1" u="sng" baseline="0" dirty="0" smtClean="0"/>
              <a:t>Budget Revenues </a:t>
            </a:r>
            <a:r>
              <a:rPr lang="en-US" sz="3200" b="1" u="sng" baseline="0" dirty="0"/>
              <a:t>($BB)</a:t>
            </a:r>
            <a:endParaRPr lang="en-US" sz="3200" b="1" u="sng" dirty="0"/>
          </a:p>
        </c:rich>
      </c:tx>
      <c:layout>
        <c:manualLayout>
          <c:xMode val="edge"/>
          <c:yMode val="edge"/>
          <c:x val="0.15283188421506308"/>
          <c:y val="1.9108280254777069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2.7775997026920306E-2"/>
          <c:y val="0.11527609208084658"/>
          <c:w val="0.95050370296069675"/>
          <c:h val="0.84608639684370668"/>
        </c:manualLayout>
      </c:layout>
      <c:barChart>
        <c:barDir val="col"/>
        <c:grouping val="clustered"/>
        <c:varyColors val="0"/>
        <c:ser>
          <c:idx val="0"/>
          <c:order val="0"/>
          <c:spPr>
            <a:solidFill>
              <a:schemeClr val="accent1"/>
            </a:solidFill>
            <a:ln>
              <a:noFill/>
            </a:ln>
            <a:effectLst/>
          </c:spPr>
          <c:invertIfNegative val="0"/>
          <c:dPt>
            <c:idx val="3"/>
            <c:invertIfNegative val="0"/>
            <c:bubble3D val="0"/>
            <c:spPr>
              <a:solidFill>
                <a:srgbClr val="FF0000"/>
              </a:solidFill>
              <a:ln>
                <a:noFill/>
              </a:ln>
              <a:effectLst/>
            </c:spPr>
            <c:extLst>
              <c:ext xmlns:c16="http://schemas.microsoft.com/office/drawing/2014/chart" uri="{C3380CC4-5D6E-409C-BE32-E72D297353CC}">
                <c16:uniqueId val="{00000000-F79A-46FF-904F-60554AD6CB41}"/>
              </c:ext>
            </c:extLst>
          </c:dPt>
          <c:cat>
            <c:strRef>
              <c:f>Sheet1!$A$73:$A$76</c:f>
              <c:strCache>
                <c:ptCount val="4"/>
                <c:pt idx="0">
                  <c:v>ORIGINAL 2-YEAR BUDGET (2019)</c:v>
                </c:pt>
                <c:pt idx="1">
                  <c:v>SUPPLEMENTAL BUDGET (2020)</c:v>
                </c:pt>
                <c:pt idx="2">
                  <c:v>INSLEE-REVISED BEFORE SIGNING (2020)</c:v>
                </c:pt>
                <c:pt idx="3">
                  <c:v>REVISED PROJECTION (2020)</c:v>
                </c:pt>
              </c:strCache>
            </c:strRef>
          </c:cat>
          <c:val>
            <c:numRef>
              <c:f>Sheet1!$B$73:$B$76</c:f>
              <c:numCache>
                <c:formatCode>General</c:formatCode>
                <c:ptCount val="4"/>
                <c:pt idx="0">
                  <c:v>52.4</c:v>
                </c:pt>
                <c:pt idx="1">
                  <c:v>53.5</c:v>
                </c:pt>
                <c:pt idx="2">
                  <c:v>53</c:v>
                </c:pt>
                <c:pt idx="3">
                  <c:v>48.2</c:v>
                </c:pt>
              </c:numCache>
            </c:numRef>
          </c:val>
          <c:extLst>
            <c:ext xmlns:c16="http://schemas.microsoft.com/office/drawing/2014/chart" uri="{C3380CC4-5D6E-409C-BE32-E72D297353CC}">
              <c16:uniqueId val="{00000000-619F-4FBC-8951-57410133991C}"/>
            </c:ext>
          </c:extLst>
        </c:ser>
        <c:dLbls>
          <c:showLegendKey val="0"/>
          <c:showVal val="0"/>
          <c:showCatName val="0"/>
          <c:showSerName val="0"/>
          <c:showPercent val="0"/>
          <c:showBubbleSize val="0"/>
        </c:dLbls>
        <c:gapWidth val="219"/>
        <c:overlap val="-27"/>
        <c:axId val="345949552"/>
        <c:axId val="345949880"/>
      </c:barChart>
      <c:catAx>
        <c:axId val="345949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45949880"/>
        <c:crosses val="autoZero"/>
        <c:auto val="1"/>
        <c:lblAlgn val="ctr"/>
        <c:lblOffset val="100"/>
        <c:noMultiLvlLbl val="0"/>
      </c:catAx>
      <c:valAx>
        <c:axId val="345949880"/>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59495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400" b="1" u="sng" dirty="0"/>
              <a:t>STATE</a:t>
            </a:r>
            <a:r>
              <a:rPr lang="en-US" sz="2400" b="1" u="sng" baseline="0" dirty="0"/>
              <a:t> SPENDING BY CATEGORY</a:t>
            </a:r>
            <a:endParaRPr lang="en-US" sz="2400" b="1" u="sng" dirty="0"/>
          </a:p>
        </c:rich>
      </c:tx>
      <c:layout>
        <c:manualLayout>
          <c:xMode val="edge"/>
          <c:yMode val="edge"/>
          <c:x val="0.10123764860274821"/>
          <c:y val="1.2366871037499162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400" b="1" u="sng" baseline="0" dirty="0" smtClean="0"/>
              <a:t>SPENDING</a:t>
            </a:r>
            <a:endParaRPr lang="en-US" sz="2400" b="1" u="sng" dirty="0"/>
          </a:p>
        </c:rich>
      </c:tx>
      <c:layout>
        <c:manualLayout>
          <c:xMode val="edge"/>
          <c:yMode val="edge"/>
          <c:x val="0.3485937630083385"/>
          <c:y val="0"/>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DA9-4705-B017-95D3E8C3489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DA9-4705-B017-95D3E8C3489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DA9-4705-B017-95D3E8C34897}"/>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BDA9-4705-B017-95D3E8C34897}"/>
              </c:ext>
            </c:extLst>
          </c:dPt>
          <c:cat>
            <c:strRef>
              <c:f>Sheet1!$A$28:$A$31</c:f>
              <c:strCache>
                <c:ptCount val="4"/>
                <c:pt idx="0">
                  <c:v>Human Services</c:v>
                </c:pt>
                <c:pt idx="1">
                  <c:v>K-12</c:v>
                </c:pt>
                <c:pt idx="2">
                  <c:v>Higher Education</c:v>
                </c:pt>
                <c:pt idx="3">
                  <c:v>Government Operations</c:v>
                </c:pt>
              </c:strCache>
            </c:strRef>
          </c:cat>
          <c:val>
            <c:numRef>
              <c:f>Sheet1!$B$28:$B$31</c:f>
              <c:numCache>
                <c:formatCode>0.00%</c:formatCode>
                <c:ptCount val="4"/>
                <c:pt idx="0">
                  <c:v>0.5034280117531833</c:v>
                </c:pt>
                <c:pt idx="1">
                  <c:v>0.28795298726738494</c:v>
                </c:pt>
                <c:pt idx="2">
                  <c:v>0.15475024485798242</c:v>
                </c:pt>
                <c:pt idx="3">
                  <c:v>5.3868756121449576E-2</c:v>
                </c:pt>
              </c:numCache>
            </c:numRef>
          </c:val>
          <c:extLst>
            <c:ext xmlns:c16="http://schemas.microsoft.com/office/drawing/2014/chart" uri="{C3380CC4-5D6E-409C-BE32-E72D297353CC}">
              <c16:uniqueId val="{00000008-BDA9-4705-B017-95D3E8C34897}"/>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400" b="1" u="sng" baseline="0" dirty="0" smtClean="0"/>
              <a:t>REVENUES</a:t>
            </a:r>
            <a:endParaRPr lang="en-US" sz="2400" b="1" u="sng" dirty="0"/>
          </a:p>
        </c:rich>
      </c:tx>
      <c:layout>
        <c:manualLayout>
          <c:xMode val="edge"/>
          <c:yMode val="edge"/>
          <c:x val="0.35846569421934088"/>
          <c:y val="1.2365356360807468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explosion val="1"/>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BA8-4DA3-A632-DCC06DAD9C1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BA8-4DA3-A632-DCC06DAD9C1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BA8-4DA3-A632-DCC06DAD9C17}"/>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5BA8-4DA3-A632-DCC06DAD9C17}"/>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5BA8-4DA3-A632-DCC06DAD9C17}"/>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5BA8-4DA3-A632-DCC06DAD9C17}"/>
              </c:ext>
            </c:extLst>
          </c:dPt>
          <c:cat>
            <c:strRef>
              <c:f>Sheet1!$A$54:$A$59</c:f>
              <c:strCache>
                <c:ptCount val="6"/>
                <c:pt idx="0">
                  <c:v>SALES</c:v>
                </c:pt>
                <c:pt idx="1">
                  <c:v>B&amp;O</c:v>
                </c:pt>
                <c:pt idx="2">
                  <c:v>PROPERTY</c:v>
                </c:pt>
                <c:pt idx="3">
                  <c:v>GAS AND LICENSES</c:v>
                </c:pt>
                <c:pt idx="4">
                  <c:v>OTHER STATE</c:v>
                </c:pt>
                <c:pt idx="5">
                  <c:v>FEDERAL</c:v>
                </c:pt>
              </c:strCache>
            </c:strRef>
          </c:cat>
          <c:val>
            <c:numRef>
              <c:f>Sheet1!$B$54:$B$59</c:f>
              <c:numCache>
                <c:formatCode>0.0%</c:formatCode>
                <c:ptCount val="6"/>
                <c:pt idx="0">
                  <c:v>0.19669421487603306</c:v>
                </c:pt>
                <c:pt idx="1">
                  <c:v>9.7520661157024804E-2</c:v>
                </c:pt>
                <c:pt idx="2">
                  <c:v>7.9338842975206603E-2</c:v>
                </c:pt>
                <c:pt idx="3">
                  <c:v>6.2809917355371891E-2</c:v>
                </c:pt>
                <c:pt idx="4">
                  <c:v>0.30826446280991743</c:v>
                </c:pt>
                <c:pt idx="5">
                  <c:v>0.25537190082644629</c:v>
                </c:pt>
              </c:numCache>
            </c:numRef>
          </c:val>
          <c:extLst>
            <c:ext xmlns:c16="http://schemas.microsoft.com/office/drawing/2014/chart" uri="{C3380CC4-5D6E-409C-BE32-E72D297353CC}">
              <c16:uniqueId val="{0000000C-5BA8-4DA3-A632-DCC06DAD9C17}"/>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3200" b="1" u="sng" dirty="0" smtClean="0">
                <a:solidFill>
                  <a:srgbClr val="FF0000"/>
                </a:solidFill>
              </a:rPr>
              <a:t>Level</a:t>
            </a:r>
            <a:r>
              <a:rPr lang="en-US" sz="3200" b="1" u="sng" baseline="0" dirty="0" smtClean="0">
                <a:solidFill>
                  <a:srgbClr val="FF0000"/>
                </a:solidFill>
              </a:rPr>
              <a:t> of Taxation </a:t>
            </a:r>
          </a:p>
          <a:p>
            <a:pPr>
              <a:defRPr/>
            </a:pPr>
            <a:r>
              <a:rPr lang="en-US" sz="1800" b="1" baseline="0" dirty="0" smtClean="0">
                <a:solidFill>
                  <a:srgbClr val="FF0000"/>
                </a:solidFill>
              </a:rPr>
              <a:t>(State and Local Taxes Per $1,000 of Personal Income)</a:t>
            </a:r>
            <a:endParaRPr lang="en-US" sz="1800" b="1" dirty="0">
              <a:solidFill>
                <a:srgbClr val="FF0000"/>
              </a:solidFill>
            </a:endParaRPr>
          </a:p>
        </c:rich>
      </c:tx>
      <c:layout>
        <c:manualLayout>
          <c:xMode val="edge"/>
          <c:yMode val="edge"/>
          <c:x val="0.11601106664225744"/>
          <c:y val="6.9444444444444441E-3"/>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3202061373771632E-2"/>
          <c:y val="0.188214742182266"/>
          <c:w val="0.81232095578046459"/>
          <c:h val="0.71045388797652587"/>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1"/>
            <c:invertIfNegative val="0"/>
            <c:bubble3D val="0"/>
            <c:spPr>
              <a:solidFill>
                <a:srgbClr val="00B050"/>
              </a:solidFill>
              <a:ln>
                <a:noFill/>
              </a:ln>
              <a:effectLst/>
            </c:spPr>
            <c:extLst>
              <c:ext xmlns:c16="http://schemas.microsoft.com/office/drawing/2014/chart" uri="{C3380CC4-5D6E-409C-BE32-E72D297353CC}">
                <c16:uniqueId val="{00000003-1FFD-47A5-8878-2A606BDA423F}"/>
              </c:ext>
            </c:extLst>
          </c:dPt>
          <c:cat>
            <c:strRef>
              <c:f>Sheet1!$A$2:$A$5</c:f>
              <c:strCache>
                <c:ptCount val="2"/>
                <c:pt idx="0">
                  <c:v>U.S. Average</c:v>
                </c:pt>
                <c:pt idx="1">
                  <c:v>Washington State</c:v>
                </c:pt>
              </c:strCache>
            </c:strRef>
          </c:cat>
          <c:val>
            <c:numRef>
              <c:f>Sheet1!$B$2:$B$5</c:f>
              <c:numCache>
                <c:formatCode>General</c:formatCode>
                <c:ptCount val="4"/>
                <c:pt idx="0">
                  <c:v>105.8</c:v>
                </c:pt>
                <c:pt idx="1">
                  <c:v>95.18</c:v>
                </c:pt>
              </c:numCache>
            </c:numRef>
          </c:val>
          <c:extLst>
            <c:ext xmlns:c16="http://schemas.microsoft.com/office/drawing/2014/chart" uri="{C3380CC4-5D6E-409C-BE32-E72D297353CC}">
              <c16:uniqueId val="{00000000-1FFD-47A5-8878-2A606BDA423F}"/>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2"/>
                <c:pt idx="0">
                  <c:v>U.S. Average</c:v>
                </c:pt>
                <c:pt idx="1">
                  <c:v>Washington State</c:v>
                </c:pt>
              </c:strCache>
            </c:strRef>
          </c:cat>
          <c:val>
            <c:numRef>
              <c:f>Sheet1!$C$2:$C$5</c:f>
              <c:numCache>
                <c:formatCode>General</c:formatCode>
                <c:ptCount val="4"/>
              </c:numCache>
            </c:numRef>
          </c:val>
          <c:extLst>
            <c:ext xmlns:c16="http://schemas.microsoft.com/office/drawing/2014/chart" uri="{C3380CC4-5D6E-409C-BE32-E72D297353CC}">
              <c16:uniqueId val="{00000001-1FFD-47A5-8878-2A606BDA423F}"/>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2"/>
                <c:pt idx="0">
                  <c:v>U.S. Average</c:v>
                </c:pt>
                <c:pt idx="1">
                  <c:v>Washington State</c:v>
                </c:pt>
              </c:strCache>
            </c:strRef>
          </c:cat>
          <c:val>
            <c:numRef>
              <c:f>Sheet1!$D$2:$D$5</c:f>
              <c:numCache>
                <c:formatCode>General</c:formatCode>
                <c:ptCount val="4"/>
              </c:numCache>
            </c:numRef>
          </c:val>
          <c:extLst>
            <c:ext xmlns:c16="http://schemas.microsoft.com/office/drawing/2014/chart" uri="{C3380CC4-5D6E-409C-BE32-E72D297353CC}">
              <c16:uniqueId val="{00000002-1FFD-47A5-8878-2A606BDA423F}"/>
            </c:ext>
          </c:extLst>
        </c:ser>
        <c:dLbls>
          <c:showLegendKey val="0"/>
          <c:showVal val="0"/>
          <c:showCatName val="0"/>
          <c:showSerName val="0"/>
          <c:showPercent val="0"/>
          <c:showBubbleSize val="0"/>
        </c:dLbls>
        <c:gapWidth val="219"/>
        <c:overlap val="-27"/>
        <c:axId val="535671712"/>
        <c:axId val="535673352"/>
      </c:barChart>
      <c:catAx>
        <c:axId val="535671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35673352"/>
        <c:crosses val="autoZero"/>
        <c:auto val="1"/>
        <c:lblAlgn val="ctr"/>
        <c:lblOffset val="100"/>
        <c:noMultiLvlLbl val="0"/>
      </c:catAx>
      <c:valAx>
        <c:axId val="535673352"/>
        <c:scaling>
          <c:orientation val="minMax"/>
          <c:max val="12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356717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3200" b="1" u="sng" dirty="0" smtClean="0">
                <a:solidFill>
                  <a:srgbClr val="FF0000"/>
                </a:solidFill>
              </a:rPr>
              <a:t> Tax </a:t>
            </a:r>
            <a:r>
              <a:rPr lang="en-US" sz="3200" b="1" u="sng" dirty="0" err="1" smtClean="0">
                <a:solidFill>
                  <a:srgbClr val="FF0000"/>
                </a:solidFill>
              </a:rPr>
              <a:t>Regressivity</a:t>
            </a:r>
            <a:endParaRPr lang="en-US" sz="3200" b="1" u="sng" dirty="0" smtClean="0">
              <a:solidFill>
                <a:srgbClr val="FF0000"/>
              </a:solidFill>
            </a:endParaRPr>
          </a:p>
          <a:p>
            <a:pPr>
              <a:defRPr/>
            </a:pPr>
            <a:r>
              <a:rPr lang="en-US" sz="1800" b="1" u="none" baseline="0" dirty="0" smtClean="0">
                <a:solidFill>
                  <a:srgbClr val="FF0000"/>
                </a:solidFill>
              </a:rPr>
              <a:t>(Percent of Income Paid by Lowest 20%)</a:t>
            </a:r>
            <a:endParaRPr lang="en-US" sz="1800" b="1" u="none" dirty="0">
              <a:solidFill>
                <a:srgbClr val="FF0000"/>
              </a:solidFill>
            </a:endParaRP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1"/>
            <c:invertIfNegative val="0"/>
            <c:bubble3D val="0"/>
            <c:spPr>
              <a:solidFill>
                <a:srgbClr val="00B050"/>
              </a:solidFill>
              <a:ln>
                <a:noFill/>
              </a:ln>
              <a:effectLst/>
            </c:spPr>
            <c:extLst>
              <c:ext xmlns:c16="http://schemas.microsoft.com/office/drawing/2014/chart" uri="{C3380CC4-5D6E-409C-BE32-E72D297353CC}">
                <c16:uniqueId val="{00000003-8AB0-413E-9B89-F625A33B57EE}"/>
              </c:ext>
            </c:extLst>
          </c:dPt>
          <c:cat>
            <c:strRef>
              <c:f>Sheet1!$A$2:$A$5</c:f>
              <c:strCache>
                <c:ptCount val="2"/>
                <c:pt idx="0">
                  <c:v>U.S. Average</c:v>
                </c:pt>
                <c:pt idx="1">
                  <c:v>Washington State</c:v>
                </c:pt>
              </c:strCache>
            </c:strRef>
          </c:cat>
          <c:val>
            <c:numRef>
              <c:f>Sheet1!$B$2:$B$5</c:f>
              <c:numCache>
                <c:formatCode>General</c:formatCode>
                <c:ptCount val="4"/>
                <c:pt idx="0">
                  <c:v>11.4</c:v>
                </c:pt>
                <c:pt idx="1">
                  <c:v>17.8</c:v>
                </c:pt>
              </c:numCache>
            </c:numRef>
          </c:val>
          <c:extLst>
            <c:ext xmlns:c16="http://schemas.microsoft.com/office/drawing/2014/chart" uri="{C3380CC4-5D6E-409C-BE32-E72D297353CC}">
              <c16:uniqueId val="{00000000-8AB0-413E-9B89-F625A33B57EE}"/>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2"/>
                <c:pt idx="0">
                  <c:v>U.S. Average</c:v>
                </c:pt>
                <c:pt idx="1">
                  <c:v>Washington State</c:v>
                </c:pt>
              </c:strCache>
            </c:strRef>
          </c:cat>
          <c:val>
            <c:numRef>
              <c:f>Sheet1!$C$2:$C$5</c:f>
              <c:numCache>
                <c:formatCode>General</c:formatCode>
                <c:ptCount val="4"/>
              </c:numCache>
            </c:numRef>
          </c:val>
          <c:extLst>
            <c:ext xmlns:c16="http://schemas.microsoft.com/office/drawing/2014/chart" uri="{C3380CC4-5D6E-409C-BE32-E72D297353CC}">
              <c16:uniqueId val="{00000001-8AB0-413E-9B89-F625A33B57EE}"/>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2"/>
                <c:pt idx="0">
                  <c:v>U.S. Average</c:v>
                </c:pt>
                <c:pt idx="1">
                  <c:v>Washington State</c:v>
                </c:pt>
              </c:strCache>
            </c:strRef>
          </c:cat>
          <c:val>
            <c:numRef>
              <c:f>Sheet1!$D$2:$D$5</c:f>
              <c:numCache>
                <c:formatCode>General</c:formatCode>
                <c:ptCount val="4"/>
              </c:numCache>
            </c:numRef>
          </c:val>
          <c:extLst>
            <c:ext xmlns:c16="http://schemas.microsoft.com/office/drawing/2014/chart" uri="{C3380CC4-5D6E-409C-BE32-E72D297353CC}">
              <c16:uniqueId val="{00000002-8AB0-413E-9B89-F625A33B57EE}"/>
            </c:ext>
          </c:extLst>
        </c:ser>
        <c:dLbls>
          <c:showLegendKey val="0"/>
          <c:showVal val="0"/>
          <c:showCatName val="0"/>
          <c:showSerName val="0"/>
          <c:showPercent val="0"/>
          <c:showBubbleSize val="0"/>
        </c:dLbls>
        <c:gapWidth val="219"/>
        <c:overlap val="-27"/>
        <c:axId val="535639896"/>
        <c:axId val="535644160"/>
      </c:barChart>
      <c:catAx>
        <c:axId val="5356398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35644160"/>
        <c:crosses val="autoZero"/>
        <c:auto val="1"/>
        <c:lblAlgn val="ctr"/>
        <c:lblOffset val="100"/>
        <c:noMultiLvlLbl val="0"/>
      </c:catAx>
      <c:valAx>
        <c:axId val="5356441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356398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0.45451</cdr:x>
      <cdr:y>0.21227</cdr:y>
    </cdr:from>
    <cdr:to>
      <cdr:x>0.64282</cdr:x>
      <cdr:y>0.31594</cdr:y>
    </cdr:to>
    <cdr:sp macro="" textlink="">
      <cdr:nvSpPr>
        <cdr:cNvPr id="2" name="TextBox 1"/>
        <cdr:cNvSpPr txBox="1"/>
      </cdr:nvSpPr>
      <cdr:spPr>
        <a:xfrm xmlns:a="http://schemas.openxmlformats.org/drawingml/2006/main">
          <a:off x="2344255" y="782134"/>
          <a:ext cx="971268" cy="38196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smtClean="0"/>
            <a:t>2.0%</a:t>
          </a:r>
          <a:endParaRPr lang="en-US" sz="1800" dirty="0"/>
        </a:p>
      </cdr:txBody>
    </cdr:sp>
  </cdr:relSizeAnchor>
  <cdr:relSizeAnchor xmlns:cdr="http://schemas.openxmlformats.org/drawingml/2006/chartDrawing">
    <cdr:from>
      <cdr:x>0.43036</cdr:x>
      <cdr:y>0.53349</cdr:y>
    </cdr:from>
    <cdr:to>
      <cdr:x>0.63008</cdr:x>
      <cdr:y>0.63373</cdr:y>
    </cdr:to>
    <cdr:sp macro="" textlink="">
      <cdr:nvSpPr>
        <cdr:cNvPr id="3" name="TextBox 2"/>
        <cdr:cNvSpPr txBox="1"/>
      </cdr:nvSpPr>
      <cdr:spPr>
        <a:xfrm xmlns:a="http://schemas.openxmlformats.org/drawingml/2006/main">
          <a:off x="1868774" y="1965705"/>
          <a:ext cx="867291" cy="3693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b="1" dirty="0" smtClean="0"/>
            <a:t>2021</a:t>
          </a:r>
          <a:endParaRPr lang="en-US" sz="1800" b="1" dirty="0"/>
        </a:p>
      </cdr:txBody>
    </cdr:sp>
  </cdr:relSizeAnchor>
</c:userShapes>
</file>

<file path=ppt/drawings/drawing2.xml><?xml version="1.0" encoding="utf-8"?>
<c:userShapes xmlns:c="http://schemas.openxmlformats.org/drawingml/2006/chart">
  <cdr:relSizeAnchor xmlns:cdr="http://schemas.openxmlformats.org/drawingml/2006/chartDrawing">
    <cdr:from>
      <cdr:x>0.47235</cdr:x>
      <cdr:y>0.5</cdr:y>
    </cdr:from>
    <cdr:to>
      <cdr:x>0.72246</cdr:x>
      <cdr:y>0.60024</cdr:y>
    </cdr:to>
    <cdr:sp macro="" textlink="">
      <cdr:nvSpPr>
        <cdr:cNvPr id="2" name="TextBox 1"/>
        <cdr:cNvSpPr txBox="1"/>
      </cdr:nvSpPr>
      <cdr:spPr>
        <a:xfrm xmlns:a="http://schemas.openxmlformats.org/drawingml/2006/main">
          <a:off x="2039325" y="1842294"/>
          <a:ext cx="1079813" cy="3693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b="1" dirty="0" smtClean="0"/>
            <a:t>2021</a:t>
          </a:r>
          <a:endParaRPr lang="en-US" sz="1800" b="1" dirty="0"/>
        </a:p>
      </cdr:txBody>
    </cdr:sp>
  </cdr:relSizeAnchor>
</c:userShapes>
</file>

<file path=ppt/drawings/drawing3.xml><?xml version="1.0" encoding="utf-8"?>
<c:userShapes xmlns:c="http://schemas.openxmlformats.org/drawingml/2006/chart">
  <cdr:relSizeAnchor xmlns:cdr="http://schemas.openxmlformats.org/drawingml/2006/chartDrawing">
    <cdr:from>
      <cdr:x>0.6057</cdr:x>
      <cdr:y>0.13536</cdr:y>
    </cdr:from>
    <cdr:to>
      <cdr:x>0.6883</cdr:x>
      <cdr:y>0.21376</cdr:y>
    </cdr:to>
    <cdr:sp macro="" textlink="">
      <cdr:nvSpPr>
        <cdr:cNvPr id="2" name="TextBox 1"/>
        <cdr:cNvSpPr txBox="1"/>
      </cdr:nvSpPr>
      <cdr:spPr>
        <a:xfrm xmlns:a="http://schemas.openxmlformats.org/drawingml/2006/main">
          <a:off x="5867400" y="809669"/>
          <a:ext cx="800100" cy="46895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smtClean="0"/>
            <a:t>53.0</a:t>
          </a:r>
          <a:endParaRPr lang="en-US" sz="1800" dirty="0"/>
        </a:p>
      </cdr:txBody>
    </cdr:sp>
  </cdr:relSizeAnchor>
  <cdr:relSizeAnchor xmlns:cdr="http://schemas.openxmlformats.org/drawingml/2006/chartDrawing">
    <cdr:from>
      <cdr:x>0.76327</cdr:x>
      <cdr:y>0.31847</cdr:y>
    </cdr:from>
    <cdr:to>
      <cdr:x>0.86518</cdr:x>
      <cdr:y>0.47134</cdr:y>
    </cdr:to>
    <cdr:sp macro="" textlink="">
      <cdr:nvSpPr>
        <cdr:cNvPr id="3" name="TextBox 2"/>
        <cdr:cNvSpPr txBox="1"/>
      </cdr:nvSpPr>
      <cdr:spPr>
        <a:xfrm xmlns:a="http://schemas.openxmlformats.org/drawingml/2006/main">
          <a:off x="6848475" y="19050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4.xml><?xml version="1.0" encoding="utf-8"?>
<c:userShapes xmlns:c="http://schemas.openxmlformats.org/drawingml/2006/chart">
  <cdr:relSizeAnchor xmlns:cdr="http://schemas.openxmlformats.org/drawingml/2006/chartDrawing">
    <cdr:from>
      <cdr:x>0.43803</cdr:x>
      <cdr:y>0.69983</cdr:y>
    </cdr:from>
    <cdr:to>
      <cdr:x>0.52456</cdr:x>
      <cdr:y>0.81639</cdr:y>
    </cdr:to>
    <cdr:sp macro="" textlink="">
      <cdr:nvSpPr>
        <cdr:cNvPr id="2" name="Down Arrow 1"/>
        <cdr:cNvSpPr/>
      </cdr:nvSpPr>
      <cdr:spPr>
        <a:xfrm xmlns:a="http://schemas.openxmlformats.org/drawingml/2006/main">
          <a:off x="2453260" y="3952874"/>
          <a:ext cx="484632" cy="658350"/>
        </a:xfrm>
        <a:prstGeom xmlns:a="http://schemas.openxmlformats.org/drawingml/2006/main" prst="downArrow">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0.09184</cdr:x>
      <cdr:y>0.83124</cdr:y>
    </cdr:from>
    <cdr:to>
      <cdr:x>0.89626</cdr:x>
      <cdr:y>0.93929</cdr:y>
    </cdr:to>
    <cdr:sp macro="" textlink="">
      <cdr:nvSpPr>
        <cdr:cNvPr id="3" name="TextBox 2"/>
        <cdr:cNvSpPr txBox="1"/>
      </cdr:nvSpPr>
      <cdr:spPr>
        <a:xfrm xmlns:a="http://schemas.openxmlformats.org/drawingml/2006/main">
          <a:off x="514350" y="4695098"/>
          <a:ext cx="4505325" cy="61032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0.1233</cdr:x>
      <cdr:y>0.83124</cdr:y>
    </cdr:from>
    <cdr:to>
      <cdr:x>0.95748</cdr:x>
      <cdr:y>0.93073</cdr:y>
    </cdr:to>
    <cdr:sp macro="" textlink="">
      <cdr:nvSpPr>
        <cdr:cNvPr id="4" name="TextBox 3"/>
        <cdr:cNvSpPr txBox="1"/>
      </cdr:nvSpPr>
      <cdr:spPr>
        <a:xfrm xmlns:a="http://schemas.openxmlformats.org/drawingml/2006/main">
          <a:off x="690562" y="4695098"/>
          <a:ext cx="4672013" cy="5619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smtClean="0"/>
            <a:t>MANY AREAS OF SPENDING = </a:t>
          </a:r>
          <a:r>
            <a:rPr lang="en-US" sz="1800" b="1" dirty="0" smtClean="0">
              <a:solidFill>
                <a:srgbClr val="FF0000"/>
              </a:solidFill>
            </a:rPr>
            <a:t>“PROTECTED”</a:t>
          </a:r>
        </a:p>
        <a:p xmlns:a="http://schemas.openxmlformats.org/drawingml/2006/main">
          <a:endParaRPr lang="en-US" sz="1100" dirty="0"/>
        </a:p>
      </cdr:txBody>
    </cdr:sp>
  </cdr:relSizeAnchor>
</c:userShapes>
</file>

<file path=ppt/drawings/drawing5.xml><?xml version="1.0" encoding="utf-8"?>
<c:userShapes xmlns:c="http://schemas.openxmlformats.org/drawingml/2006/chart">
  <cdr:relSizeAnchor xmlns:cdr="http://schemas.openxmlformats.org/drawingml/2006/chartDrawing">
    <cdr:from>
      <cdr:x>0.54591</cdr:x>
      <cdr:y>0.45994</cdr:y>
    </cdr:from>
    <cdr:to>
      <cdr:x>0.84259</cdr:x>
      <cdr:y>0.69374</cdr:y>
    </cdr:to>
    <cdr:sp macro="" textlink="">
      <cdr:nvSpPr>
        <cdr:cNvPr id="3" name="TextBox 2"/>
        <cdr:cNvSpPr txBox="1"/>
      </cdr:nvSpPr>
      <cdr:spPr>
        <a:xfrm xmlns:a="http://schemas.openxmlformats.org/drawingml/2006/main">
          <a:off x="3114656" y="1888179"/>
          <a:ext cx="1692700" cy="9597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smtClean="0"/>
            <a:t>HUMAN SERVICES     (50%)</a:t>
          </a:r>
          <a:endParaRPr lang="en-US" sz="1800" dirty="0"/>
        </a:p>
      </cdr:txBody>
    </cdr:sp>
  </cdr:relSizeAnchor>
  <cdr:relSizeAnchor xmlns:cdr="http://schemas.openxmlformats.org/drawingml/2006/chartDrawing">
    <cdr:from>
      <cdr:x>0.27552</cdr:x>
      <cdr:y>0.58764</cdr:y>
    </cdr:from>
    <cdr:to>
      <cdr:x>0.47796</cdr:x>
      <cdr:y>0.77494</cdr:y>
    </cdr:to>
    <cdr:sp macro="" textlink="">
      <cdr:nvSpPr>
        <cdr:cNvPr id="4" name="TextBox 3"/>
        <cdr:cNvSpPr txBox="1"/>
      </cdr:nvSpPr>
      <cdr:spPr>
        <a:xfrm xmlns:a="http://schemas.openxmlformats.org/drawingml/2006/main">
          <a:off x="1571948" y="2412424"/>
          <a:ext cx="1155016" cy="76892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smtClean="0"/>
            <a:t>K-12 (29%)</a:t>
          </a:r>
          <a:endParaRPr lang="en-US" sz="1800" dirty="0"/>
        </a:p>
      </cdr:txBody>
    </cdr:sp>
  </cdr:relSizeAnchor>
  <cdr:relSizeAnchor xmlns:cdr="http://schemas.openxmlformats.org/drawingml/2006/chartDrawing">
    <cdr:from>
      <cdr:x>0.19023</cdr:x>
      <cdr:y>0.2901</cdr:y>
    </cdr:from>
    <cdr:to>
      <cdr:x>0.38045</cdr:x>
      <cdr:y>0.39932</cdr:y>
    </cdr:to>
    <cdr:sp macro="" textlink="">
      <cdr:nvSpPr>
        <cdr:cNvPr id="5" name="TextBox 4"/>
        <cdr:cNvSpPr txBox="1"/>
      </cdr:nvSpPr>
      <cdr:spPr>
        <a:xfrm xmlns:a="http://schemas.openxmlformats.org/drawingml/2006/main">
          <a:off x="1038225" y="1619249"/>
          <a:ext cx="1038225" cy="609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400" dirty="0"/>
        </a:p>
      </cdr:txBody>
    </cdr:sp>
  </cdr:relSizeAnchor>
  <cdr:relSizeAnchor xmlns:cdr="http://schemas.openxmlformats.org/drawingml/2006/chartDrawing">
    <cdr:from>
      <cdr:x>0.25074</cdr:x>
      <cdr:y>0.2746</cdr:y>
    </cdr:from>
    <cdr:to>
      <cdr:x>0.49332</cdr:x>
      <cdr:y>0.49892</cdr:y>
    </cdr:to>
    <cdr:sp macro="" textlink="">
      <cdr:nvSpPr>
        <cdr:cNvPr id="6" name="TextBox 5"/>
        <cdr:cNvSpPr txBox="1"/>
      </cdr:nvSpPr>
      <cdr:spPr>
        <a:xfrm xmlns:a="http://schemas.openxmlformats.org/drawingml/2006/main">
          <a:off x="1430604" y="1216223"/>
          <a:ext cx="1384034" cy="99357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smtClean="0"/>
            <a:t>HIGHER EDUCATION (15%)</a:t>
          </a:r>
          <a:endParaRPr lang="en-US" sz="1800" dirty="0"/>
        </a:p>
      </cdr:txBody>
    </cdr:sp>
  </cdr:relSizeAnchor>
  <cdr:relSizeAnchor xmlns:cdr="http://schemas.openxmlformats.org/drawingml/2006/chartDrawing">
    <cdr:from>
      <cdr:x>0.3438</cdr:x>
      <cdr:y>0.12628</cdr:y>
    </cdr:from>
    <cdr:to>
      <cdr:x>0.56545</cdr:x>
      <cdr:y>0.22696</cdr:y>
    </cdr:to>
    <cdr:sp macro="" textlink="">
      <cdr:nvSpPr>
        <cdr:cNvPr id="7" name="TextBox 6"/>
        <cdr:cNvSpPr txBox="1"/>
      </cdr:nvSpPr>
      <cdr:spPr>
        <a:xfrm xmlns:a="http://schemas.openxmlformats.org/drawingml/2006/main">
          <a:off x="1876425" y="704849"/>
          <a:ext cx="1209675" cy="5619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0.35643</cdr:x>
      <cdr:y>0.12985</cdr:y>
    </cdr:from>
    <cdr:to>
      <cdr:x>0.60679</cdr:x>
      <cdr:y>0.30394</cdr:y>
    </cdr:to>
    <cdr:sp macro="" textlink="">
      <cdr:nvSpPr>
        <cdr:cNvPr id="8" name="TextBox 7"/>
        <cdr:cNvSpPr txBox="1"/>
      </cdr:nvSpPr>
      <cdr:spPr>
        <a:xfrm xmlns:a="http://schemas.openxmlformats.org/drawingml/2006/main">
          <a:off x="2033588" y="533082"/>
          <a:ext cx="1428458" cy="71469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smtClean="0"/>
            <a:t>OPERATIONS (5%)</a:t>
          </a:r>
          <a:endParaRPr lang="en-US" sz="1800" dirty="0"/>
        </a:p>
      </cdr:txBody>
    </cdr:sp>
  </cdr:relSizeAnchor>
</c:userShapes>
</file>

<file path=ppt/drawings/drawing6.xml><?xml version="1.0" encoding="utf-8"?>
<c:userShapes xmlns:c="http://schemas.openxmlformats.org/drawingml/2006/chart">
  <cdr:relSizeAnchor xmlns:cdr="http://schemas.openxmlformats.org/drawingml/2006/chartDrawing">
    <cdr:from>
      <cdr:x>0.5235</cdr:x>
      <cdr:y>0.25611</cdr:y>
    </cdr:from>
    <cdr:to>
      <cdr:x>0.69854</cdr:x>
      <cdr:y>0.42269</cdr:y>
    </cdr:to>
    <cdr:sp macro="" textlink="">
      <cdr:nvSpPr>
        <cdr:cNvPr id="2" name="TextBox 1"/>
        <cdr:cNvSpPr txBox="1"/>
      </cdr:nvSpPr>
      <cdr:spPr>
        <a:xfrm xmlns:a="http://schemas.openxmlformats.org/drawingml/2006/main">
          <a:off x="3076563" y="1052146"/>
          <a:ext cx="1028697" cy="68438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smtClean="0"/>
            <a:t>SALES (20%)</a:t>
          </a:r>
          <a:endParaRPr lang="en-US" sz="1800" dirty="0"/>
        </a:p>
      </cdr:txBody>
    </cdr:sp>
  </cdr:relSizeAnchor>
  <cdr:relSizeAnchor xmlns:cdr="http://schemas.openxmlformats.org/drawingml/2006/chartDrawing">
    <cdr:from>
      <cdr:x>0.66775</cdr:x>
      <cdr:y>0.4749</cdr:y>
    </cdr:from>
    <cdr:to>
      <cdr:x>0.83469</cdr:x>
      <cdr:y>0.65418</cdr:y>
    </cdr:to>
    <cdr:sp macro="" textlink="">
      <cdr:nvSpPr>
        <cdr:cNvPr id="3" name="TextBox 2"/>
        <cdr:cNvSpPr txBox="1"/>
      </cdr:nvSpPr>
      <cdr:spPr>
        <a:xfrm xmlns:a="http://schemas.openxmlformats.org/drawingml/2006/main">
          <a:off x="3924294" y="1951018"/>
          <a:ext cx="981094" cy="73652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smtClean="0"/>
            <a:t>B&amp;O (10%)</a:t>
          </a:r>
          <a:endParaRPr lang="en-US" sz="1800" dirty="0"/>
        </a:p>
      </cdr:txBody>
    </cdr:sp>
  </cdr:relSizeAnchor>
  <cdr:relSizeAnchor xmlns:cdr="http://schemas.openxmlformats.org/drawingml/2006/chartDrawing">
    <cdr:from>
      <cdr:x>0.63695</cdr:x>
      <cdr:y>0.62033</cdr:y>
    </cdr:from>
    <cdr:to>
      <cdr:x>0.85251</cdr:x>
      <cdr:y>0.79097</cdr:y>
    </cdr:to>
    <cdr:sp macro="" textlink="">
      <cdr:nvSpPr>
        <cdr:cNvPr id="4" name="TextBox 3"/>
        <cdr:cNvSpPr txBox="1"/>
      </cdr:nvSpPr>
      <cdr:spPr>
        <a:xfrm xmlns:a="http://schemas.openxmlformats.org/drawingml/2006/main">
          <a:off x="3743333" y="2548470"/>
          <a:ext cx="1266830" cy="70104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smtClean="0"/>
            <a:t>PROPERTY (8%)</a:t>
          </a:r>
          <a:endParaRPr lang="en-US" sz="1800" dirty="0"/>
        </a:p>
      </cdr:txBody>
    </cdr:sp>
  </cdr:relSizeAnchor>
  <cdr:relSizeAnchor xmlns:cdr="http://schemas.openxmlformats.org/drawingml/2006/chartDrawing">
    <cdr:from>
      <cdr:x>0.53809</cdr:x>
      <cdr:y>0.76439</cdr:y>
    </cdr:from>
    <cdr:to>
      <cdr:x>0.81524</cdr:x>
      <cdr:y>0.98341</cdr:y>
    </cdr:to>
    <cdr:sp macro="" textlink="">
      <cdr:nvSpPr>
        <cdr:cNvPr id="5" name="TextBox 4"/>
        <cdr:cNvSpPr txBox="1"/>
      </cdr:nvSpPr>
      <cdr:spPr>
        <a:xfrm xmlns:a="http://schemas.openxmlformats.org/drawingml/2006/main">
          <a:off x="3162314" y="3140299"/>
          <a:ext cx="1628790" cy="89979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smtClean="0"/>
            <a:t>GAS AND LICENSES (6%)</a:t>
          </a:r>
          <a:endParaRPr lang="en-US" sz="1800" dirty="0"/>
        </a:p>
      </cdr:txBody>
    </cdr:sp>
  </cdr:relSizeAnchor>
  <cdr:relSizeAnchor xmlns:cdr="http://schemas.openxmlformats.org/drawingml/2006/chartDrawing">
    <cdr:from>
      <cdr:x>0.27957</cdr:x>
      <cdr:y>0.62679</cdr:y>
    </cdr:from>
    <cdr:to>
      <cdr:x>0.53889</cdr:x>
      <cdr:y>0.82372</cdr:y>
    </cdr:to>
    <cdr:sp macro="" textlink="">
      <cdr:nvSpPr>
        <cdr:cNvPr id="6" name="TextBox 5"/>
        <cdr:cNvSpPr txBox="1"/>
      </cdr:nvSpPr>
      <cdr:spPr>
        <a:xfrm xmlns:a="http://schemas.openxmlformats.org/drawingml/2006/main">
          <a:off x="1643041" y="2575011"/>
          <a:ext cx="1524004" cy="80905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smtClean="0"/>
            <a:t>OTHER STATE (31%)</a:t>
          </a:r>
          <a:endParaRPr lang="en-US" sz="1800" dirty="0"/>
        </a:p>
      </cdr:txBody>
    </cdr:sp>
  </cdr:relSizeAnchor>
  <cdr:relSizeAnchor xmlns:cdr="http://schemas.openxmlformats.org/drawingml/2006/chartDrawing">
    <cdr:from>
      <cdr:x>0.27633</cdr:x>
      <cdr:y>0.3121</cdr:y>
    </cdr:from>
    <cdr:to>
      <cdr:x>0.50972</cdr:x>
      <cdr:y>0.5</cdr:y>
    </cdr:to>
    <cdr:sp macro="" textlink="">
      <cdr:nvSpPr>
        <cdr:cNvPr id="7" name="TextBox 6"/>
        <cdr:cNvSpPr txBox="1"/>
      </cdr:nvSpPr>
      <cdr:spPr>
        <a:xfrm xmlns:a="http://schemas.openxmlformats.org/drawingml/2006/main">
          <a:off x="1623997" y="1282192"/>
          <a:ext cx="1371615" cy="77193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smtClean="0"/>
            <a:t>FEDERAL (26%)</a:t>
          </a:r>
          <a:endParaRPr lang="en-US" sz="1800" dirty="0"/>
        </a:p>
      </cdr:txBody>
    </cdr:sp>
  </cdr:relSizeAnchor>
</c:userShapes>
</file>

<file path=ppt/drawings/drawing7.xml><?xml version="1.0" encoding="utf-8"?>
<c:userShapes xmlns:c="http://schemas.openxmlformats.org/drawingml/2006/chart">
  <cdr:relSizeAnchor xmlns:cdr="http://schemas.openxmlformats.org/drawingml/2006/chartDrawing">
    <cdr:from>
      <cdr:x>0.46053</cdr:x>
      <cdr:y>0.4089</cdr:y>
    </cdr:from>
    <cdr:to>
      <cdr:x>0.91353</cdr:x>
      <cdr:y>0.61089</cdr:y>
    </cdr:to>
    <cdr:sp macro="" textlink="">
      <cdr:nvSpPr>
        <cdr:cNvPr id="2" name="TextBox 1"/>
        <cdr:cNvSpPr txBox="1"/>
      </cdr:nvSpPr>
      <cdr:spPr>
        <a:xfrm xmlns:a="http://schemas.openxmlformats.org/drawingml/2006/main">
          <a:off x="2545773" y="1998230"/>
          <a:ext cx="2504209" cy="98713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b="1" dirty="0" smtClean="0">
              <a:solidFill>
                <a:srgbClr val="00B050"/>
              </a:solidFill>
            </a:rPr>
            <a:t>WASHINGTON RANK: 	32/50</a:t>
          </a:r>
          <a:endParaRPr lang="en-US" sz="2000" b="1" dirty="0">
            <a:solidFill>
              <a:srgbClr val="00B050"/>
            </a:solidFill>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0.41912</cdr:x>
      <cdr:y>0.43182</cdr:y>
    </cdr:from>
    <cdr:to>
      <cdr:x>0.96858</cdr:x>
      <cdr:y>0.63826</cdr:y>
    </cdr:to>
    <cdr:sp macro="" textlink="">
      <cdr:nvSpPr>
        <cdr:cNvPr id="2" name="TextBox 1"/>
        <cdr:cNvSpPr txBox="1"/>
      </cdr:nvSpPr>
      <cdr:spPr>
        <a:xfrm xmlns:a="http://schemas.openxmlformats.org/drawingml/2006/main">
          <a:off x="2171700" y="2369127"/>
          <a:ext cx="2847109" cy="113260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b="1" dirty="0" smtClean="0">
              <a:solidFill>
                <a:srgbClr val="00B050"/>
              </a:solidFill>
            </a:rPr>
            <a:t>WASHINGTON RANK:</a:t>
          </a:r>
        </a:p>
        <a:p xmlns:a="http://schemas.openxmlformats.org/drawingml/2006/main">
          <a:r>
            <a:rPr lang="en-US" sz="2000" b="1" dirty="0" smtClean="0">
              <a:solidFill>
                <a:srgbClr val="00B050"/>
              </a:solidFill>
            </a:rPr>
            <a:t>	50/50</a:t>
          </a:r>
          <a:endParaRPr lang="en-US" sz="2000" b="1" dirty="0">
            <a:solidFill>
              <a:srgbClr val="00B050"/>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EF8AE9-9110-47BF-BB52-97F5B2281E2E}" type="datetimeFigureOut">
              <a:rPr lang="en-US" smtClean="0"/>
              <a:t>6/18/2020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C28A86-6E59-4B73-85E8-A9FD2D431C5E}" type="slidenum">
              <a:rPr lang="en-US" smtClean="0"/>
              <a:t>‹#›</a:t>
            </a:fld>
            <a:endParaRPr lang="en-US"/>
          </a:p>
        </p:txBody>
      </p:sp>
    </p:spTree>
    <p:extLst>
      <p:ext uri="{BB962C8B-B14F-4D97-AF65-F5344CB8AC3E}">
        <p14:creationId xmlns:p14="http://schemas.microsoft.com/office/powerpoint/2010/main" val="78607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C28A86-6E59-4B73-85E8-A9FD2D431C5E}" type="slidenum">
              <a:rPr lang="en-US" smtClean="0"/>
              <a:t>4</a:t>
            </a:fld>
            <a:endParaRPr lang="en-US"/>
          </a:p>
        </p:txBody>
      </p:sp>
    </p:spTree>
    <p:extLst>
      <p:ext uri="{BB962C8B-B14F-4D97-AF65-F5344CB8AC3E}">
        <p14:creationId xmlns:p14="http://schemas.microsoft.com/office/powerpoint/2010/main" val="1885901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4049E9-5B16-493B-ADAD-5F0797B069F3}" type="datetimeFigureOut">
              <a:rPr lang="en-US" smtClean="0"/>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FB7DB-7AB9-40F1-8C2E-330B3C80B1D9}" type="slidenum">
              <a:rPr lang="en-US" smtClean="0"/>
              <a:t>‹#›</a:t>
            </a:fld>
            <a:endParaRPr lang="en-US"/>
          </a:p>
        </p:txBody>
      </p:sp>
    </p:spTree>
    <p:extLst>
      <p:ext uri="{BB962C8B-B14F-4D97-AF65-F5344CB8AC3E}">
        <p14:creationId xmlns:p14="http://schemas.microsoft.com/office/powerpoint/2010/main" val="825599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4049E9-5B16-493B-ADAD-5F0797B069F3}" type="datetimeFigureOut">
              <a:rPr lang="en-US" smtClean="0"/>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FB7DB-7AB9-40F1-8C2E-330B3C80B1D9}" type="slidenum">
              <a:rPr lang="en-US" smtClean="0"/>
              <a:t>‹#›</a:t>
            </a:fld>
            <a:endParaRPr lang="en-US"/>
          </a:p>
        </p:txBody>
      </p:sp>
    </p:spTree>
    <p:extLst>
      <p:ext uri="{BB962C8B-B14F-4D97-AF65-F5344CB8AC3E}">
        <p14:creationId xmlns:p14="http://schemas.microsoft.com/office/powerpoint/2010/main" val="3637700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4049E9-5B16-493B-ADAD-5F0797B069F3}" type="datetimeFigureOut">
              <a:rPr lang="en-US" smtClean="0"/>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FB7DB-7AB9-40F1-8C2E-330B3C80B1D9}" type="slidenum">
              <a:rPr lang="en-US" smtClean="0"/>
              <a:t>‹#›</a:t>
            </a:fld>
            <a:endParaRPr lang="en-US"/>
          </a:p>
        </p:txBody>
      </p:sp>
    </p:spTree>
    <p:extLst>
      <p:ext uri="{BB962C8B-B14F-4D97-AF65-F5344CB8AC3E}">
        <p14:creationId xmlns:p14="http://schemas.microsoft.com/office/powerpoint/2010/main" val="1602107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4049E9-5B16-493B-ADAD-5F0797B069F3}" type="datetimeFigureOut">
              <a:rPr lang="en-US" smtClean="0"/>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FB7DB-7AB9-40F1-8C2E-330B3C80B1D9}" type="slidenum">
              <a:rPr lang="en-US" smtClean="0"/>
              <a:t>‹#›</a:t>
            </a:fld>
            <a:endParaRPr lang="en-US"/>
          </a:p>
        </p:txBody>
      </p:sp>
    </p:spTree>
    <p:extLst>
      <p:ext uri="{BB962C8B-B14F-4D97-AF65-F5344CB8AC3E}">
        <p14:creationId xmlns:p14="http://schemas.microsoft.com/office/powerpoint/2010/main" val="408806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84049E9-5B16-493B-ADAD-5F0797B069F3}" type="datetimeFigureOut">
              <a:rPr lang="en-US" smtClean="0"/>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FB7DB-7AB9-40F1-8C2E-330B3C80B1D9}" type="slidenum">
              <a:rPr lang="en-US" smtClean="0"/>
              <a:t>‹#›</a:t>
            </a:fld>
            <a:endParaRPr lang="en-US"/>
          </a:p>
        </p:txBody>
      </p:sp>
    </p:spTree>
    <p:extLst>
      <p:ext uri="{BB962C8B-B14F-4D97-AF65-F5344CB8AC3E}">
        <p14:creationId xmlns:p14="http://schemas.microsoft.com/office/powerpoint/2010/main" val="3887167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4049E9-5B16-493B-ADAD-5F0797B069F3}" type="datetimeFigureOut">
              <a:rPr lang="en-US" smtClean="0"/>
              <a:t>6/18/2020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FB7DB-7AB9-40F1-8C2E-330B3C80B1D9}" type="slidenum">
              <a:rPr lang="en-US" smtClean="0"/>
              <a:t>‹#›</a:t>
            </a:fld>
            <a:endParaRPr lang="en-US"/>
          </a:p>
        </p:txBody>
      </p:sp>
    </p:spTree>
    <p:extLst>
      <p:ext uri="{BB962C8B-B14F-4D97-AF65-F5344CB8AC3E}">
        <p14:creationId xmlns:p14="http://schemas.microsoft.com/office/powerpoint/2010/main" val="3643206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4049E9-5B16-493B-ADAD-5F0797B069F3}" type="datetimeFigureOut">
              <a:rPr lang="en-US" smtClean="0"/>
              <a:t>6/18/2020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AFB7DB-7AB9-40F1-8C2E-330B3C80B1D9}" type="slidenum">
              <a:rPr lang="en-US" smtClean="0"/>
              <a:t>‹#›</a:t>
            </a:fld>
            <a:endParaRPr lang="en-US"/>
          </a:p>
        </p:txBody>
      </p:sp>
    </p:spTree>
    <p:extLst>
      <p:ext uri="{BB962C8B-B14F-4D97-AF65-F5344CB8AC3E}">
        <p14:creationId xmlns:p14="http://schemas.microsoft.com/office/powerpoint/2010/main" val="1536856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4049E9-5B16-493B-ADAD-5F0797B069F3}" type="datetimeFigureOut">
              <a:rPr lang="en-US" smtClean="0"/>
              <a:t>6/18/2020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AFB7DB-7AB9-40F1-8C2E-330B3C80B1D9}" type="slidenum">
              <a:rPr lang="en-US" smtClean="0"/>
              <a:t>‹#›</a:t>
            </a:fld>
            <a:endParaRPr lang="en-US"/>
          </a:p>
        </p:txBody>
      </p:sp>
    </p:spTree>
    <p:extLst>
      <p:ext uri="{BB962C8B-B14F-4D97-AF65-F5344CB8AC3E}">
        <p14:creationId xmlns:p14="http://schemas.microsoft.com/office/powerpoint/2010/main" val="3327479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4049E9-5B16-493B-ADAD-5F0797B069F3}" type="datetimeFigureOut">
              <a:rPr lang="en-US" smtClean="0"/>
              <a:t>6/18/2020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AFB7DB-7AB9-40F1-8C2E-330B3C80B1D9}" type="slidenum">
              <a:rPr lang="en-US" smtClean="0"/>
              <a:t>‹#›</a:t>
            </a:fld>
            <a:endParaRPr lang="en-US"/>
          </a:p>
        </p:txBody>
      </p:sp>
    </p:spTree>
    <p:extLst>
      <p:ext uri="{BB962C8B-B14F-4D97-AF65-F5344CB8AC3E}">
        <p14:creationId xmlns:p14="http://schemas.microsoft.com/office/powerpoint/2010/main" val="3584086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84049E9-5B16-493B-ADAD-5F0797B069F3}" type="datetimeFigureOut">
              <a:rPr lang="en-US" smtClean="0"/>
              <a:t>6/18/2020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FB7DB-7AB9-40F1-8C2E-330B3C80B1D9}" type="slidenum">
              <a:rPr lang="en-US" smtClean="0"/>
              <a:t>‹#›</a:t>
            </a:fld>
            <a:endParaRPr lang="en-US"/>
          </a:p>
        </p:txBody>
      </p:sp>
    </p:spTree>
    <p:extLst>
      <p:ext uri="{BB962C8B-B14F-4D97-AF65-F5344CB8AC3E}">
        <p14:creationId xmlns:p14="http://schemas.microsoft.com/office/powerpoint/2010/main" val="742059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84049E9-5B16-493B-ADAD-5F0797B069F3}" type="datetimeFigureOut">
              <a:rPr lang="en-US" smtClean="0"/>
              <a:t>6/18/2020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FB7DB-7AB9-40F1-8C2E-330B3C80B1D9}" type="slidenum">
              <a:rPr lang="en-US" smtClean="0"/>
              <a:t>‹#›</a:t>
            </a:fld>
            <a:endParaRPr lang="en-US"/>
          </a:p>
        </p:txBody>
      </p:sp>
    </p:spTree>
    <p:extLst>
      <p:ext uri="{BB962C8B-B14F-4D97-AF65-F5344CB8AC3E}">
        <p14:creationId xmlns:p14="http://schemas.microsoft.com/office/powerpoint/2010/main" val="3694797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4049E9-5B16-493B-ADAD-5F0797B069F3}" type="datetimeFigureOut">
              <a:rPr lang="en-US" smtClean="0"/>
              <a:t>6/18/2020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AFB7DB-7AB9-40F1-8C2E-330B3C80B1D9}" type="slidenum">
              <a:rPr lang="en-US" smtClean="0"/>
              <a:t>‹#›</a:t>
            </a:fld>
            <a:endParaRPr lang="en-US"/>
          </a:p>
        </p:txBody>
      </p:sp>
    </p:spTree>
    <p:extLst>
      <p:ext uri="{BB962C8B-B14F-4D97-AF65-F5344CB8AC3E}">
        <p14:creationId xmlns:p14="http://schemas.microsoft.com/office/powerpoint/2010/main" val="328277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4.xml"/><Relationship Id="rId4" Type="http://schemas.openxmlformats.org/officeDocument/2006/relationships/chart" Target="../charts/char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9489" y="628651"/>
            <a:ext cx="11633812" cy="2323870"/>
          </a:xfrm>
        </p:spPr>
        <p:txBody>
          <a:bodyPr>
            <a:normAutofit/>
          </a:bodyPr>
          <a:lstStyle/>
          <a:p>
            <a:r>
              <a:rPr lang="en-US" b="1" u="sng" dirty="0" smtClean="0">
                <a:solidFill>
                  <a:srgbClr val="0070C0"/>
                </a:solidFill>
              </a:rPr>
              <a:t/>
            </a:r>
            <a:br>
              <a:rPr lang="en-US" b="1" u="sng" dirty="0" smtClean="0">
                <a:solidFill>
                  <a:srgbClr val="0070C0"/>
                </a:solidFill>
              </a:rPr>
            </a:br>
            <a:r>
              <a:rPr lang="en-US" sz="4800" b="1" u="sng" dirty="0" smtClean="0">
                <a:solidFill>
                  <a:srgbClr val="0070C0"/>
                </a:solidFill>
              </a:rPr>
              <a:t>The Pending Budget Crisis in Olympia</a:t>
            </a:r>
            <a:br>
              <a:rPr lang="en-US" sz="4800" b="1" u="sng" dirty="0" smtClean="0">
                <a:solidFill>
                  <a:srgbClr val="0070C0"/>
                </a:solidFill>
              </a:rPr>
            </a:br>
            <a:r>
              <a:rPr lang="en-US" sz="4800" b="1" u="sng" dirty="0" smtClean="0">
                <a:solidFill>
                  <a:srgbClr val="0070C0"/>
                </a:solidFill>
              </a:rPr>
              <a:t>And What to Do About It</a:t>
            </a:r>
            <a:endParaRPr lang="en-US" sz="4800" b="1" u="sng" dirty="0">
              <a:solidFill>
                <a:srgbClr val="0070C0"/>
              </a:solidFill>
            </a:endParaRPr>
          </a:p>
        </p:txBody>
      </p:sp>
      <p:sp>
        <p:nvSpPr>
          <p:cNvPr id="3" name="Subtitle 2"/>
          <p:cNvSpPr>
            <a:spLocks noGrp="1"/>
          </p:cNvSpPr>
          <p:nvPr>
            <p:ph type="subTitle" idx="1"/>
          </p:nvPr>
        </p:nvSpPr>
        <p:spPr>
          <a:xfrm>
            <a:off x="1524000" y="3591499"/>
            <a:ext cx="9144000" cy="1380551"/>
          </a:xfrm>
        </p:spPr>
        <p:txBody>
          <a:bodyPr>
            <a:normAutofit lnSpcReduction="10000"/>
          </a:bodyPr>
          <a:lstStyle/>
          <a:p>
            <a:r>
              <a:rPr lang="en-US" sz="2800" dirty="0" smtClean="0"/>
              <a:t>Substantive Saturday</a:t>
            </a:r>
          </a:p>
          <a:p>
            <a:r>
              <a:rPr lang="en-US" sz="2800" dirty="0" smtClean="0"/>
              <a:t>June 20, 2020</a:t>
            </a:r>
          </a:p>
          <a:p>
            <a:r>
              <a:rPr lang="en-US" sz="2800" dirty="0" smtClean="0"/>
              <a:t>(John Stafford)</a:t>
            </a:r>
            <a:endParaRPr lang="en-US" sz="2800" dirty="0"/>
          </a:p>
        </p:txBody>
      </p:sp>
    </p:spTree>
    <p:extLst>
      <p:ext uri="{BB962C8B-B14F-4D97-AF65-F5344CB8AC3E}">
        <p14:creationId xmlns:p14="http://schemas.microsoft.com/office/powerpoint/2010/main" val="11876324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81710"/>
          </a:xfrm>
        </p:spPr>
        <p:txBody>
          <a:bodyPr/>
          <a:lstStyle/>
          <a:p>
            <a:pPr algn="ctr"/>
            <a:r>
              <a:rPr lang="en-US" b="1" u="sng" dirty="0" smtClean="0">
                <a:solidFill>
                  <a:srgbClr val="0070C0"/>
                </a:solidFill>
              </a:rPr>
              <a:t>Agenda</a:t>
            </a:r>
            <a:endParaRPr lang="en-US" b="1" u="sng" dirty="0">
              <a:solidFill>
                <a:srgbClr val="0070C0"/>
              </a:solidFill>
            </a:endParaRPr>
          </a:p>
        </p:txBody>
      </p:sp>
      <p:sp>
        <p:nvSpPr>
          <p:cNvPr id="3" name="Content Placeholder 2"/>
          <p:cNvSpPr>
            <a:spLocks noGrp="1"/>
          </p:cNvSpPr>
          <p:nvPr>
            <p:ph idx="1"/>
          </p:nvPr>
        </p:nvSpPr>
        <p:spPr>
          <a:xfrm>
            <a:off x="838200" y="1539433"/>
            <a:ext cx="10515600" cy="4637530"/>
          </a:xfrm>
        </p:spPr>
        <p:txBody>
          <a:bodyPr>
            <a:normAutofit/>
          </a:bodyPr>
          <a:lstStyle/>
          <a:p>
            <a:pPr algn="ctr"/>
            <a:r>
              <a:rPr lang="en-US" dirty="0" smtClean="0"/>
              <a:t>Budget Crisis in Olympia</a:t>
            </a:r>
            <a:endParaRPr lang="en-US" dirty="0" smtClean="0"/>
          </a:p>
          <a:p>
            <a:pPr algn="ctr"/>
            <a:endParaRPr lang="en-US" dirty="0"/>
          </a:p>
          <a:p>
            <a:pPr algn="ctr"/>
            <a:r>
              <a:rPr lang="en-US" dirty="0" smtClean="0"/>
              <a:t>Conceptual Framework</a:t>
            </a:r>
            <a:endParaRPr lang="en-US" dirty="0" smtClean="0"/>
          </a:p>
          <a:p>
            <a:pPr algn="ctr"/>
            <a:endParaRPr lang="en-US" dirty="0"/>
          </a:p>
          <a:p>
            <a:pPr algn="ctr"/>
            <a:r>
              <a:rPr lang="en-US" dirty="0" smtClean="0"/>
              <a:t>Spending Cuts</a:t>
            </a:r>
            <a:endParaRPr lang="en-US" dirty="0" smtClean="0"/>
          </a:p>
          <a:p>
            <a:pPr marL="0" indent="0" algn="ctr">
              <a:buNone/>
            </a:pPr>
            <a:endParaRPr lang="en-US" dirty="0" smtClean="0"/>
          </a:p>
          <a:p>
            <a:pPr algn="ctr"/>
            <a:r>
              <a:rPr lang="en-US" dirty="0" smtClean="0"/>
              <a:t>Raising Taxes</a:t>
            </a:r>
            <a:endParaRPr lang="en-US" dirty="0" smtClean="0"/>
          </a:p>
          <a:p>
            <a:pPr algn="ctr"/>
            <a:endParaRPr lang="en-US" dirty="0"/>
          </a:p>
          <a:p>
            <a:pPr algn="ctr"/>
            <a:r>
              <a:rPr lang="en-US" dirty="0" smtClean="0"/>
              <a:t>Summary</a:t>
            </a:r>
            <a:endParaRPr lang="en-US" dirty="0"/>
          </a:p>
        </p:txBody>
      </p:sp>
      <p:sp>
        <p:nvSpPr>
          <p:cNvPr id="4" name="Right Arrow 3"/>
          <p:cNvSpPr/>
          <p:nvPr/>
        </p:nvSpPr>
        <p:spPr>
          <a:xfrm>
            <a:off x="2745130" y="2538955"/>
            <a:ext cx="1452969"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38521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319514" y="2638425"/>
            <a:ext cx="4490736" cy="584775"/>
          </a:xfrm>
          <a:prstGeom prst="rect">
            <a:avLst/>
          </a:prstGeom>
          <a:noFill/>
        </p:spPr>
        <p:txBody>
          <a:bodyPr wrap="square" rtlCol="0">
            <a:spAutoFit/>
          </a:bodyPr>
          <a:lstStyle/>
          <a:p>
            <a:r>
              <a:rPr lang="en-US" sz="3200" b="1" u="sng" dirty="0" smtClean="0">
                <a:solidFill>
                  <a:srgbClr val="FF0000"/>
                </a:solidFill>
              </a:rPr>
              <a:t>CUT SPENDING</a:t>
            </a:r>
            <a:endParaRPr lang="en-US" sz="3200" b="1" u="sng" dirty="0">
              <a:solidFill>
                <a:srgbClr val="FF0000"/>
              </a:solidFill>
            </a:endParaRPr>
          </a:p>
        </p:txBody>
      </p:sp>
      <p:sp>
        <p:nvSpPr>
          <p:cNvPr id="6" name="TextBox 5"/>
          <p:cNvSpPr txBox="1"/>
          <p:nvPr/>
        </p:nvSpPr>
        <p:spPr>
          <a:xfrm>
            <a:off x="6694266" y="2707188"/>
            <a:ext cx="3276600" cy="584775"/>
          </a:xfrm>
          <a:prstGeom prst="rect">
            <a:avLst/>
          </a:prstGeom>
          <a:noFill/>
        </p:spPr>
        <p:txBody>
          <a:bodyPr wrap="square" rtlCol="0">
            <a:spAutoFit/>
          </a:bodyPr>
          <a:lstStyle/>
          <a:p>
            <a:r>
              <a:rPr lang="en-US" sz="3200" b="1" u="sng" dirty="0" smtClean="0">
                <a:solidFill>
                  <a:srgbClr val="00B050"/>
                </a:solidFill>
              </a:rPr>
              <a:t>RAISE REVENUES</a:t>
            </a:r>
            <a:endParaRPr lang="en-US" sz="3200" b="1" u="sng" dirty="0">
              <a:solidFill>
                <a:srgbClr val="00B050"/>
              </a:solidFill>
            </a:endParaRPr>
          </a:p>
        </p:txBody>
      </p:sp>
      <p:sp>
        <p:nvSpPr>
          <p:cNvPr id="7" name="Rounded Rectangle 6"/>
          <p:cNvSpPr/>
          <p:nvPr/>
        </p:nvSpPr>
        <p:spPr>
          <a:xfrm>
            <a:off x="885825" y="2390774"/>
            <a:ext cx="4019550" cy="144565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6181725" y="2390775"/>
            <a:ext cx="4019550" cy="144565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3200400" y="1126596"/>
            <a:ext cx="5600700" cy="461665"/>
          </a:xfrm>
          <a:prstGeom prst="rect">
            <a:avLst/>
          </a:prstGeom>
          <a:noFill/>
        </p:spPr>
        <p:txBody>
          <a:bodyPr wrap="square" rtlCol="0">
            <a:spAutoFit/>
          </a:bodyPr>
          <a:lstStyle/>
          <a:p>
            <a:r>
              <a:rPr lang="en-US" sz="2400" b="1" u="sng" dirty="0" smtClean="0"/>
              <a:t>STATE DEFICIT: APPARENT OPTIONS</a:t>
            </a:r>
            <a:endParaRPr lang="en-US" sz="2400" b="1" u="sng" dirty="0"/>
          </a:p>
        </p:txBody>
      </p:sp>
      <p:sp>
        <p:nvSpPr>
          <p:cNvPr id="3" name="TextBox 2"/>
          <p:cNvSpPr txBox="1"/>
          <p:nvPr/>
        </p:nvSpPr>
        <p:spPr>
          <a:xfrm>
            <a:off x="1688457" y="4177099"/>
            <a:ext cx="3752850" cy="461665"/>
          </a:xfrm>
          <a:prstGeom prst="rect">
            <a:avLst/>
          </a:prstGeom>
          <a:noFill/>
        </p:spPr>
        <p:txBody>
          <a:bodyPr wrap="square" rtlCol="0">
            <a:spAutoFit/>
          </a:bodyPr>
          <a:lstStyle/>
          <a:p>
            <a:pPr marL="285750" indent="-285750">
              <a:buFont typeface="Arial" panose="020B0604020202020204" pitchFamily="34" charset="0"/>
              <a:buChar char="•"/>
            </a:pPr>
            <a:r>
              <a:rPr lang="en-US" sz="2400" b="1" dirty="0" smtClean="0">
                <a:solidFill>
                  <a:srgbClr val="FF0000"/>
                </a:solidFill>
              </a:rPr>
              <a:t>AUSTERITY</a:t>
            </a:r>
            <a:endParaRPr lang="en-US" sz="2400" b="1" dirty="0">
              <a:solidFill>
                <a:srgbClr val="FF0000"/>
              </a:solidFill>
            </a:endParaRPr>
          </a:p>
        </p:txBody>
      </p:sp>
      <p:sp>
        <p:nvSpPr>
          <p:cNvPr id="4" name="TextBox 3"/>
          <p:cNvSpPr txBox="1"/>
          <p:nvPr/>
        </p:nvSpPr>
        <p:spPr>
          <a:xfrm>
            <a:off x="6572250" y="4177099"/>
            <a:ext cx="2943225" cy="461665"/>
          </a:xfrm>
          <a:prstGeom prst="rect">
            <a:avLst/>
          </a:prstGeom>
          <a:noFill/>
        </p:spPr>
        <p:txBody>
          <a:bodyPr wrap="square" rtlCol="0">
            <a:spAutoFit/>
          </a:bodyPr>
          <a:lstStyle/>
          <a:p>
            <a:pPr marL="285750" indent="-285750">
              <a:buFont typeface="Arial" panose="020B0604020202020204" pitchFamily="34" charset="0"/>
              <a:buChar char="•"/>
            </a:pPr>
            <a:r>
              <a:rPr lang="en-US" sz="2400" b="1" dirty="0" smtClean="0">
                <a:solidFill>
                  <a:srgbClr val="00B050"/>
                </a:solidFill>
              </a:rPr>
              <a:t>NEW TAXATION</a:t>
            </a:r>
            <a:endParaRPr lang="en-US" sz="2400" b="1" dirty="0">
              <a:solidFill>
                <a:srgbClr val="00B050"/>
              </a:solidFill>
            </a:endParaRPr>
          </a:p>
        </p:txBody>
      </p:sp>
      <p:cxnSp>
        <p:nvCxnSpPr>
          <p:cNvPr id="10" name="Straight Arrow Connector 9"/>
          <p:cNvCxnSpPr>
            <a:endCxn id="7" idx="0"/>
          </p:cNvCxnSpPr>
          <p:nvPr/>
        </p:nvCxnSpPr>
        <p:spPr>
          <a:xfrm flipH="1">
            <a:off x="2895600" y="1515815"/>
            <a:ext cx="2600325" cy="8749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476875" y="1492983"/>
            <a:ext cx="2990850" cy="8747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3333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145310" y="1237216"/>
            <a:ext cx="2174077" cy="369332"/>
          </a:xfrm>
          <a:prstGeom prst="rect">
            <a:avLst/>
          </a:prstGeom>
          <a:noFill/>
        </p:spPr>
        <p:txBody>
          <a:bodyPr wrap="square" rtlCol="0">
            <a:spAutoFit/>
          </a:bodyPr>
          <a:lstStyle/>
          <a:p>
            <a:r>
              <a:rPr lang="en-US" b="1" dirty="0" smtClean="0">
                <a:solidFill>
                  <a:srgbClr val="0070C0"/>
                </a:solidFill>
              </a:rPr>
              <a:t>GROW ECONOMY</a:t>
            </a:r>
            <a:endParaRPr lang="en-US" b="1" dirty="0">
              <a:solidFill>
                <a:srgbClr val="0070C0"/>
              </a:solidFill>
            </a:endParaRPr>
          </a:p>
        </p:txBody>
      </p:sp>
      <p:sp>
        <p:nvSpPr>
          <p:cNvPr id="5" name="TextBox 4"/>
          <p:cNvSpPr txBox="1"/>
          <p:nvPr/>
        </p:nvSpPr>
        <p:spPr>
          <a:xfrm>
            <a:off x="670315" y="2033631"/>
            <a:ext cx="2143125" cy="369332"/>
          </a:xfrm>
          <a:prstGeom prst="rect">
            <a:avLst/>
          </a:prstGeom>
          <a:noFill/>
        </p:spPr>
        <p:txBody>
          <a:bodyPr wrap="square" rtlCol="0">
            <a:spAutoFit/>
          </a:bodyPr>
          <a:lstStyle/>
          <a:p>
            <a:r>
              <a:rPr lang="en-US" b="1" dirty="0" smtClean="0">
                <a:solidFill>
                  <a:srgbClr val="FFC000"/>
                </a:solidFill>
              </a:rPr>
              <a:t>RESERVES</a:t>
            </a:r>
            <a:endParaRPr lang="en-US" b="1" dirty="0">
              <a:solidFill>
                <a:srgbClr val="FFC000"/>
              </a:solidFill>
            </a:endParaRPr>
          </a:p>
        </p:txBody>
      </p:sp>
      <p:sp>
        <p:nvSpPr>
          <p:cNvPr id="6" name="TextBox 5"/>
          <p:cNvSpPr txBox="1"/>
          <p:nvPr/>
        </p:nvSpPr>
        <p:spPr>
          <a:xfrm>
            <a:off x="355401" y="3288818"/>
            <a:ext cx="2403352" cy="646331"/>
          </a:xfrm>
          <a:prstGeom prst="rect">
            <a:avLst/>
          </a:prstGeom>
          <a:noFill/>
        </p:spPr>
        <p:txBody>
          <a:bodyPr wrap="square" rtlCol="0">
            <a:spAutoFit/>
          </a:bodyPr>
          <a:lstStyle/>
          <a:p>
            <a:pPr algn="ctr"/>
            <a:r>
              <a:rPr lang="en-US" b="1" dirty="0" smtClean="0">
                <a:solidFill>
                  <a:srgbClr val="00B050"/>
                </a:solidFill>
              </a:rPr>
              <a:t>REPEAL STATE TAX LIMITS</a:t>
            </a:r>
            <a:endParaRPr lang="en-US" b="1" dirty="0">
              <a:solidFill>
                <a:srgbClr val="00B050"/>
              </a:solidFill>
            </a:endParaRPr>
          </a:p>
        </p:txBody>
      </p:sp>
      <p:sp>
        <p:nvSpPr>
          <p:cNvPr id="7" name="TextBox 6"/>
          <p:cNvSpPr txBox="1"/>
          <p:nvPr/>
        </p:nvSpPr>
        <p:spPr>
          <a:xfrm>
            <a:off x="10244132" y="3433860"/>
            <a:ext cx="2190750" cy="369332"/>
          </a:xfrm>
          <a:prstGeom prst="rect">
            <a:avLst/>
          </a:prstGeom>
          <a:noFill/>
        </p:spPr>
        <p:txBody>
          <a:bodyPr wrap="square" rtlCol="0">
            <a:spAutoFit/>
          </a:bodyPr>
          <a:lstStyle/>
          <a:p>
            <a:r>
              <a:rPr lang="en-US" b="1" i="1" u="sng" dirty="0" smtClean="0">
                <a:solidFill>
                  <a:srgbClr val="00B050"/>
                </a:solidFill>
              </a:rPr>
              <a:t>*NEW TAXES*</a:t>
            </a:r>
            <a:endParaRPr lang="en-US" b="1" i="1" u="sng" dirty="0">
              <a:solidFill>
                <a:srgbClr val="00B050"/>
              </a:solidFill>
            </a:endParaRPr>
          </a:p>
        </p:txBody>
      </p:sp>
      <p:sp>
        <p:nvSpPr>
          <p:cNvPr id="8" name="TextBox 7"/>
          <p:cNvSpPr txBox="1"/>
          <p:nvPr/>
        </p:nvSpPr>
        <p:spPr>
          <a:xfrm>
            <a:off x="553800" y="4495111"/>
            <a:ext cx="3693317" cy="923330"/>
          </a:xfrm>
          <a:prstGeom prst="rect">
            <a:avLst/>
          </a:prstGeom>
          <a:noFill/>
        </p:spPr>
        <p:txBody>
          <a:bodyPr wrap="square" rtlCol="0">
            <a:spAutoFit/>
          </a:bodyPr>
          <a:lstStyle/>
          <a:p>
            <a:pPr algn="ctr"/>
            <a:r>
              <a:rPr lang="en-US" b="1" dirty="0" smtClean="0">
                <a:solidFill>
                  <a:srgbClr val="FF0000"/>
                </a:solidFill>
              </a:rPr>
              <a:t>HIRING FREEZE, PAY CUTS, FURLOUGHS (INCLUDING REOPENING UNION CONTRACTS) </a:t>
            </a:r>
            <a:endParaRPr lang="en-US" b="1" dirty="0">
              <a:solidFill>
                <a:srgbClr val="FF0000"/>
              </a:solidFill>
            </a:endParaRPr>
          </a:p>
        </p:txBody>
      </p:sp>
      <p:sp>
        <p:nvSpPr>
          <p:cNvPr id="9" name="TextBox 8"/>
          <p:cNvSpPr txBox="1"/>
          <p:nvPr/>
        </p:nvSpPr>
        <p:spPr>
          <a:xfrm>
            <a:off x="9039221" y="4659299"/>
            <a:ext cx="2228850" cy="369332"/>
          </a:xfrm>
          <a:prstGeom prst="rect">
            <a:avLst/>
          </a:prstGeom>
          <a:noFill/>
        </p:spPr>
        <p:txBody>
          <a:bodyPr wrap="square" rtlCol="0">
            <a:spAutoFit/>
          </a:bodyPr>
          <a:lstStyle/>
          <a:p>
            <a:r>
              <a:rPr lang="en-US" b="1" i="1" u="sng" dirty="0" smtClean="0">
                <a:solidFill>
                  <a:srgbClr val="FF0000"/>
                </a:solidFill>
              </a:rPr>
              <a:t>*SPENDING CUTS*</a:t>
            </a:r>
            <a:endParaRPr lang="en-US" b="1" i="1" u="sng" dirty="0">
              <a:solidFill>
                <a:srgbClr val="FF0000"/>
              </a:solidFill>
            </a:endParaRPr>
          </a:p>
        </p:txBody>
      </p:sp>
      <p:sp>
        <p:nvSpPr>
          <p:cNvPr id="10" name="TextBox 9"/>
          <p:cNvSpPr txBox="1"/>
          <p:nvPr/>
        </p:nvSpPr>
        <p:spPr>
          <a:xfrm>
            <a:off x="671107" y="5942833"/>
            <a:ext cx="4727401" cy="369332"/>
          </a:xfrm>
          <a:prstGeom prst="rect">
            <a:avLst/>
          </a:prstGeom>
          <a:noFill/>
        </p:spPr>
        <p:txBody>
          <a:bodyPr wrap="square" rtlCol="0">
            <a:spAutoFit/>
          </a:bodyPr>
          <a:lstStyle/>
          <a:p>
            <a:r>
              <a:rPr lang="en-US" b="1" dirty="0" smtClean="0">
                <a:solidFill>
                  <a:srgbClr val="7030A0"/>
                </a:solidFill>
              </a:rPr>
              <a:t>FEDERAL </a:t>
            </a:r>
            <a:r>
              <a:rPr lang="en-US" b="1" dirty="0" smtClean="0">
                <a:solidFill>
                  <a:srgbClr val="7030A0"/>
                </a:solidFill>
              </a:rPr>
              <a:t>GOVERNMENT SPENDING PROGRAMS</a:t>
            </a:r>
            <a:endParaRPr lang="en-US" b="1" dirty="0">
              <a:solidFill>
                <a:srgbClr val="7030A0"/>
              </a:solidFill>
            </a:endParaRPr>
          </a:p>
        </p:txBody>
      </p:sp>
      <p:sp>
        <p:nvSpPr>
          <p:cNvPr id="11" name="TextBox 10"/>
          <p:cNvSpPr txBox="1"/>
          <p:nvPr/>
        </p:nvSpPr>
        <p:spPr>
          <a:xfrm>
            <a:off x="7715244" y="5942833"/>
            <a:ext cx="2543175" cy="369332"/>
          </a:xfrm>
          <a:prstGeom prst="rect">
            <a:avLst/>
          </a:prstGeom>
          <a:noFill/>
        </p:spPr>
        <p:txBody>
          <a:bodyPr wrap="square" rtlCol="0">
            <a:spAutoFit/>
          </a:bodyPr>
          <a:lstStyle/>
          <a:p>
            <a:r>
              <a:rPr lang="en-US" b="1" dirty="0" smtClean="0">
                <a:solidFill>
                  <a:srgbClr val="7030A0"/>
                </a:solidFill>
              </a:rPr>
              <a:t>FEDERAL RESERVE</a:t>
            </a:r>
            <a:endParaRPr lang="en-US" b="1" dirty="0">
              <a:solidFill>
                <a:srgbClr val="7030A0"/>
              </a:solidFill>
            </a:endParaRPr>
          </a:p>
        </p:txBody>
      </p:sp>
      <p:sp>
        <p:nvSpPr>
          <p:cNvPr id="12" name="Rounded Rectangle 11"/>
          <p:cNvSpPr/>
          <p:nvPr/>
        </p:nvSpPr>
        <p:spPr>
          <a:xfrm>
            <a:off x="251218" y="1155560"/>
            <a:ext cx="11721708" cy="55992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251218" y="1894458"/>
            <a:ext cx="2082416" cy="914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251218" y="3072748"/>
            <a:ext cx="2507535" cy="107846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9953626" y="3079292"/>
            <a:ext cx="2019300" cy="107846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251218" y="4431011"/>
            <a:ext cx="3960034" cy="1078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8234360" y="4533052"/>
            <a:ext cx="3738566" cy="914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251217" y="5780866"/>
            <a:ext cx="5378057" cy="96429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5857875" y="5780866"/>
            <a:ext cx="6115051" cy="96429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4614282" y="1998014"/>
            <a:ext cx="2724150" cy="646331"/>
          </a:xfrm>
          <a:prstGeom prst="rect">
            <a:avLst/>
          </a:prstGeom>
          <a:noFill/>
        </p:spPr>
        <p:txBody>
          <a:bodyPr wrap="square" rtlCol="0">
            <a:spAutoFit/>
          </a:bodyPr>
          <a:lstStyle/>
          <a:p>
            <a:pPr algn="ctr"/>
            <a:r>
              <a:rPr lang="en-US" b="1" dirty="0" smtClean="0">
                <a:solidFill>
                  <a:srgbClr val="FFC000"/>
                </a:solidFill>
              </a:rPr>
              <a:t>PRIVATIZE GOVERNMENT SERVICES</a:t>
            </a:r>
            <a:endParaRPr lang="en-US" b="1" dirty="0">
              <a:solidFill>
                <a:srgbClr val="FFC000"/>
              </a:solidFill>
            </a:endParaRPr>
          </a:p>
        </p:txBody>
      </p:sp>
      <p:sp>
        <p:nvSpPr>
          <p:cNvPr id="23" name="Rounded Rectangle 22"/>
          <p:cNvSpPr/>
          <p:nvPr/>
        </p:nvSpPr>
        <p:spPr>
          <a:xfrm>
            <a:off x="7401476" y="2010468"/>
            <a:ext cx="2380700" cy="80633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7810499" y="2069002"/>
            <a:ext cx="3000375" cy="369332"/>
          </a:xfrm>
          <a:prstGeom prst="rect">
            <a:avLst/>
          </a:prstGeom>
          <a:noFill/>
        </p:spPr>
        <p:txBody>
          <a:bodyPr wrap="square" rtlCol="0">
            <a:spAutoFit/>
          </a:bodyPr>
          <a:lstStyle/>
          <a:p>
            <a:r>
              <a:rPr lang="en-US" b="1" dirty="0" smtClean="0">
                <a:solidFill>
                  <a:srgbClr val="FFC000"/>
                </a:solidFill>
              </a:rPr>
              <a:t>ISSUE BONDS</a:t>
            </a:r>
            <a:endParaRPr lang="en-US" b="1" dirty="0">
              <a:solidFill>
                <a:srgbClr val="FFC000"/>
              </a:solidFill>
            </a:endParaRPr>
          </a:p>
        </p:txBody>
      </p:sp>
      <p:sp>
        <p:nvSpPr>
          <p:cNvPr id="25" name="TextBox 24"/>
          <p:cNvSpPr txBox="1"/>
          <p:nvPr/>
        </p:nvSpPr>
        <p:spPr>
          <a:xfrm>
            <a:off x="10153646" y="2098505"/>
            <a:ext cx="3590925" cy="369332"/>
          </a:xfrm>
          <a:prstGeom prst="rect">
            <a:avLst/>
          </a:prstGeom>
          <a:noFill/>
        </p:spPr>
        <p:txBody>
          <a:bodyPr wrap="square" rtlCol="0">
            <a:spAutoFit/>
          </a:bodyPr>
          <a:lstStyle/>
          <a:p>
            <a:r>
              <a:rPr lang="en-US" b="1" dirty="0" smtClean="0">
                <a:solidFill>
                  <a:srgbClr val="FFC000"/>
                </a:solidFill>
              </a:rPr>
              <a:t>STATE BANK</a:t>
            </a:r>
            <a:endParaRPr lang="en-US" b="1" dirty="0">
              <a:solidFill>
                <a:srgbClr val="FFC000"/>
              </a:solidFill>
            </a:endParaRPr>
          </a:p>
        </p:txBody>
      </p:sp>
      <p:sp>
        <p:nvSpPr>
          <p:cNvPr id="26" name="TextBox 25"/>
          <p:cNvSpPr txBox="1"/>
          <p:nvPr/>
        </p:nvSpPr>
        <p:spPr>
          <a:xfrm>
            <a:off x="6571096" y="3270780"/>
            <a:ext cx="3009901" cy="646331"/>
          </a:xfrm>
          <a:prstGeom prst="rect">
            <a:avLst/>
          </a:prstGeom>
          <a:noFill/>
        </p:spPr>
        <p:txBody>
          <a:bodyPr wrap="square" rtlCol="0">
            <a:spAutoFit/>
          </a:bodyPr>
          <a:lstStyle/>
          <a:p>
            <a:pPr algn="ctr"/>
            <a:r>
              <a:rPr lang="en-US" b="1" dirty="0" smtClean="0">
                <a:solidFill>
                  <a:srgbClr val="00B050"/>
                </a:solidFill>
              </a:rPr>
              <a:t>CHARGE MORE FOR FEES, LICENSES, </a:t>
            </a:r>
            <a:r>
              <a:rPr lang="en-US" b="1" dirty="0" smtClean="0">
                <a:solidFill>
                  <a:srgbClr val="00B050"/>
                </a:solidFill>
              </a:rPr>
              <a:t>PERMITS, ETC.</a:t>
            </a:r>
            <a:r>
              <a:rPr lang="en-US" b="1" dirty="0" smtClean="0">
                <a:solidFill>
                  <a:srgbClr val="00B050"/>
                </a:solidFill>
              </a:rPr>
              <a:t> </a:t>
            </a:r>
            <a:endParaRPr lang="en-US" b="1" dirty="0">
              <a:solidFill>
                <a:srgbClr val="00B050"/>
              </a:solidFill>
            </a:endParaRPr>
          </a:p>
        </p:txBody>
      </p:sp>
      <p:sp>
        <p:nvSpPr>
          <p:cNvPr id="27" name="TextBox 26"/>
          <p:cNvSpPr txBox="1"/>
          <p:nvPr/>
        </p:nvSpPr>
        <p:spPr>
          <a:xfrm>
            <a:off x="4541978" y="4644441"/>
            <a:ext cx="3010480" cy="369332"/>
          </a:xfrm>
          <a:prstGeom prst="rect">
            <a:avLst/>
          </a:prstGeom>
          <a:noFill/>
        </p:spPr>
        <p:txBody>
          <a:bodyPr wrap="square" rtlCol="0">
            <a:spAutoFit/>
          </a:bodyPr>
          <a:lstStyle/>
          <a:p>
            <a:pPr algn="ctr"/>
            <a:r>
              <a:rPr lang="en-US" b="1" dirty="0" smtClean="0">
                <a:solidFill>
                  <a:srgbClr val="FF0000"/>
                </a:solidFill>
              </a:rPr>
              <a:t>DELAY SPENDING PROGRAMS</a:t>
            </a:r>
            <a:endParaRPr lang="en-US" b="1" dirty="0">
              <a:solidFill>
                <a:srgbClr val="FF0000"/>
              </a:solidFill>
            </a:endParaRPr>
          </a:p>
        </p:txBody>
      </p:sp>
      <p:sp>
        <p:nvSpPr>
          <p:cNvPr id="28" name="TextBox 27"/>
          <p:cNvSpPr txBox="1"/>
          <p:nvPr/>
        </p:nvSpPr>
        <p:spPr>
          <a:xfrm>
            <a:off x="2643156" y="2010780"/>
            <a:ext cx="1928813" cy="369332"/>
          </a:xfrm>
          <a:prstGeom prst="rect">
            <a:avLst/>
          </a:prstGeom>
          <a:noFill/>
        </p:spPr>
        <p:txBody>
          <a:bodyPr wrap="square" rtlCol="0">
            <a:spAutoFit/>
          </a:bodyPr>
          <a:lstStyle/>
          <a:p>
            <a:r>
              <a:rPr lang="en-US" b="1" dirty="0" smtClean="0">
                <a:solidFill>
                  <a:srgbClr val="FFC000"/>
                </a:solidFill>
              </a:rPr>
              <a:t>LOCAL </a:t>
            </a:r>
            <a:r>
              <a:rPr lang="en-US" b="1" dirty="0" smtClean="0">
                <a:solidFill>
                  <a:srgbClr val="FFC000"/>
                </a:solidFill>
              </a:rPr>
              <a:t>FUNDING</a:t>
            </a:r>
            <a:endParaRPr lang="en-US" b="1" dirty="0">
              <a:solidFill>
                <a:srgbClr val="FFC000"/>
              </a:solidFill>
            </a:endParaRPr>
          </a:p>
        </p:txBody>
      </p:sp>
      <p:sp>
        <p:nvSpPr>
          <p:cNvPr id="2" name="Rounded Rectangle 1"/>
          <p:cNvSpPr/>
          <p:nvPr/>
        </p:nvSpPr>
        <p:spPr>
          <a:xfrm>
            <a:off x="6229350" y="3111790"/>
            <a:ext cx="3338507" cy="111479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9953626" y="1990264"/>
            <a:ext cx="2019300" cy="85559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3714749" y="482338"/>
            <a:ext cx="5595937" cy="461665"/>
          </a:xfrm>
          <a:prstGeom prst="rect">
            <a:avLst/>
          </a:prstGeom>
          <a:noFill/>
        </p:spPr>
        <p:txBody>
          <a:bodyPr wrap="square" rtlCol="0">
            <a:spAutoFit/>
          </a:bodyPr>
          <a:lstStyle/>
          <a:p>
            <a:r>
              <a:rPr lang="en-US" sz="2400" b="1" u="sng" dirty="0" smtClean="0"/>
              <a:t>STATE DEFICIT: ACTUAL OPTIONS</a:t>
            </a:r>
            <a:endParaRPr lang="en-US" sz="2400" b="1" u="sng" dirty="0"/>
          </a:p>
        </p:txBody>
      </p:sp>
      <p:sp>
        <p:nvSpPr>
          <p:cNvPr id="32" name="Rounded Rectangle 31"/>
          <p:cNvSpPr/>
          <p:nvPr/>
        </p:nvSpPr>
        <p:spPr>
          <a:xfrm>
            <a:off x="2600337" y="1894458"/>
            <a:ext cx="1835952" cy="91439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ounded Rectangle 32"/>
          <p:cNvSpPr/>
          <p:nvPr/>
        </p:nvSpPr>
        <p:spPr>
          <a:xfrm>
            <a:off x="4444619" y="4427670"/>
            <a:ext cx="3180143" cy="108080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ounded Rectangle 33"/>
          <p:cNvSpPr/>
          <p:nvPr/>
        </p:nvSpPr>
        <p:spPr>
          <a:xfrm>
            <a:off x="4585085" y="1925915"/>
            <a:ext cx="2644941" cy="92105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3131382" y="3254727"/>
            <a:ext cx="2821193" cy="646331"/>
          </a:xfrm>
          <a:prstGeom prst="rect">
            <a:avLst/>
          </a:prstGeom>
          <a:noFill/>
        </p:spPr>
        <p:txBody>
          <a:bodyPr wrap="square" rtlCol="0">
            <a:spAutoFit/>
          </a:bodyPr>
          <a:lstStyle/>
          <a:p>
            <a:pPr algn="ctr"/>
            <a:r>
              <a:rPr lang="en-US" b="1" dirty="0" smtClean="0">
                <a:solidFill>
                  <a:srgbClr val="00B050"/>
                </a:solidFill>
              </a:rPr>
              <a:t>REPEAL CORPORATE TAX BREAKS</a:t>
            </a:r>
            <a:endParaRPr lang="en-US" b="1" dirty="0">
              <a:solidFill>
                <a:srgbClr val="00B050"/>
              </a:solidFill>
            </a:endParaRPr>
          </a:p>
        </p:txBody>
      </p:sp>
      <p:sp>
        <p:nvSpPr>
          <p:cNvPr id="36" name="Rounded Rectangle 35"/>
          <p:cNvSpPr/>
          <p:nvPr/>
        </p:nvSpPr>
        <p:spPr>
          <a:xfrm>
            <a:off x="3000393" y="3091276"/>
            <a:ext cx="2952182" cy="104141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59393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81710"/>
          </a:xfrm>
        </p:spPr>
        <p:txBody>
          <a:bodyPr/>
          <a:lstStyle/>
          <a:p>
            <a:pPr algn="ctr"/>
            <a:r>
              <a:rPr lang="en-US" b="1" u="sng" dirty="0" smtClean="0">
                <a:solidFill>
                  <a:srgbClr val="0070C0"/>
                </a:solidFill>
              </a:rPr>
              <a:t>Agenda</a:t>
            </a:r>
            <a:endParaRPr lang="en-US" b="1" u="sng" dirty="0">
              <a:solidFill>
                <a:srgbClr val="0070C0"/>
              </a:solidFill>
            </a:endParaRPr>
          </a:p>
        </p:txBody>
      </p:sp>
      <p:sp>
        <p:nvSpPr>
          <p:cNvPr id="3" name="Content Placeholder 2"/>
          <p:cNvSpPr>
            <a:spLocks noGrp="1"/>
          </p:cNvSpPr>
          <p:nvPr>
            <p:ph idx="1"/>
          </p:nvPr>
        </p:nvSpPr>
        <p:spPr>
          <a:xfrm>
            <a:off x="838200" y="1539433"/>
            <a:ext cx="10515600" cy="4637530"/>
          </a:xfrm>
        </p:spPr>
        <p:txBody>
          <a:bodyPr>
            <a:normAutofit/>
          </a:bodyPr>
          <a:lstStyle/>
          <a:p>
            <a:pPr algn="ctr"/>
            <a:r>
              <a:rPr lang="en-US" dirty="0" smtClean="0"/>
              <a:t>Budget Crisis in Olympia</a:t>
            </a:r>
            <a:endParaRPr lang="en-US" dirty="0" smtClean="0"/>
          </a:p>
          <a:p>
            <a:pPr algn="ctr"/>
            <a:endParaRPr lang="en-US" dirty="0"/>
          </a:p>
          <a:p>
            <a:pPr algn="ctr"/>
            <a:r>
              <a:rPr lang="en-US" dirty="0" smtClean="0"/>
              <a:t>Conceptual </a:t>
            </a:r>
            <a:r>
              <a:rPr lang="en-US" dirty="0" smtClean="0"/>
              <a:t>Framework</a:t>
            </a:r>
            <a:endParaRPr lang="en-US" dirty="0" smtClean="0"/>
          </a:p>
          <a:p>
            <a:pPr algn="ctr"/>
            <a:endParaRPr lang="en-US" dirty="0"/>
          </a:p>
          <a:p>
            <a:pPr algn="ctr"/>
            <a:r>
              <a:rPr lang="en-US" dirty="0" smtClean="0"/>
              <a:t>Spending Cuts</a:t>
            </a:r>
            <a:endParaRPr lang="en-US" dirty="0" smtClean="0"/>
          </a:p>
          <a:p>
            <a:pPr marL="0" indent="0" algn="ctr">
              <a:buNone/>
            </a:pPr>
            <a:endParaRPr lang="en-US" dirty="0" smtClean="0"/>
          </a:p>
          <a:p>
            <a:pPr algn="ctr"/>
            <a:r>
              <a:rPr lang="en-US" dirty="0" smtClean="0"/>
              <a:t>Raising Taxes</a:t>
            </a:r>
            <a:endParaRPr lang="en-US" dirty="0" smtClean="0"/>
          </a:p>
          <a:p>
            <a:pPr algn="ctr"/>
            <a:endParaRPr lang="en-US" dirty="0"/>
          </a:p>
          <a:p>
            <a:pPr algn="ctr"/>
            <a:r>
              <a:rPr lang="en-US" dirty="0" smtClean="0"/>
              <a:t>Summary</a:t>
            </a:r>
            <a:endParaRPr lang="en-US" dirty="0"/>
          </a:p>
        </p:txBody>
      </p:sp>
      <p:sp>
        <p:nvSpPr>
          <p:cNvPr id="4" name="Right Arrow 3"/>
          <p:cNvSpPr/>
          <p:nvPr/>
        </p:nvSpPr>
        <p:spPr>
          <a:xfrm>
            <a:off x="3379809" y="3615882"/>
            <a:ext cx="1452969"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2615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solidFill>
                  <a:srgbClr val="0070C0"/>
                </a:solidFill>
              </a:rPr>
              <a:t>ACTIONS ALREADY TAKEN</a:t>
            </a:r>
            <a:endParaRPr lang="en-US" b="1" u="sng" dirty="0">
              <a:solidFill>
                <a:srgbClr val="0070C0"/>
              </a:solidFill>
            </a:endParaRPr>
          </a:p>
        </p:txBody>
      </p:sp>
      <p:sp>
        <p:nvSpPr>
          <p:cNvPr id="3" name="Content Placeholder 2"/>
          <p:cNvSpPr>
            <a:spLocks noGrp="1"/>
          </p:cNvSpPr>
          <p:nvPr>
            <p:ph idx="1"/>
          </p:nvPr>
        </p:nvSpPr>
        <p:spPr>
          <a:xfrm>
            <a:off x="838200" y="1458410"/>
            <a:ext cx="10515600" cy="5231757"/>
          </a:xfrm>
        </p:spPr>
        <p:txBody>
          <a:bodyPr>
            <a:normAutofit fontScale="25000" lnSpcReduction="20000"/>
          </a:bodyPr>
          <a:lstStyle/>
          <a:p>
            <a:r>
              <a:rPr lang="en-US" sz="9600" b="1" dirty="0" smtClean="0"/>
              <a:t>PROGRAM CUTS</a:t>
            </a:r>
          </a:p>
          <a:p>
            <a:pPr lvl="1"/>
            <a:r>
              <a:rPr lang="en-US" sz="9600" b="1" dirty="0" smtClean="0"/>
              <a:t>Inslee in April, 2020: Over 147 -- $445 Million</a:t>
            </a:r>
          </a:p>
          <a:p>
            <a:pPr lvl="1"/>
            <a:endParaRPr lang="en-US" sz="9600" b="1" dirty="0"/>
          </a:p>
          <a:p>
            <a:r>
              <a:rPr lang="en-US" sz="9600" b="1" dirty="0" smtClean="0"/>
              <a:t>SALARY CUTS, ETC.</a:t>
            </a:r>
          </a:p>
          <a:p>
            <a:pPr lvl="1"/>
            <a:r>
              <a:rPr lang="en-US" sz="9600" b="1" dirty="0" smtClean="0"/>
              <a:t>Inslee in June, 2020: Pay Increase Rescission; Mandatory Furlough Days, IT Project Delays, etc.</a:t>
            </a:r>
          </a:p>
          <a:p>
            <a:pPr lvl="1"/>
            <a:endParaRPr lang="en-US" sz="9600" b="1" dirty="0"/>
          </a:p>
          <a:p>
            <a:r>
              <a:rPr lang="en-US" sz="9600" b="1" dirty="0" smtClean="0"/>
              <a:t>15% BUDGET CUT PLAN REQUESTED FROM ALL DEPARTMENTS</a:t>
            </a:r>
          </a:p>
          <a:p>
            <a:pPr lvl="1"/>
            <a:r>
              <a:rPr lang="en-US" sz="9600" b="1" dirty="0" smtClean="0"/>
              <a:t>Office of Financial Management</a:t>
            </a:r>
          </a:p>
          <a:p>
            <a:pPr lvl="1"/>
            <a:r>
              <a:rPr lang="en-US" sz="9600" b="1" dirty="0" smtClean="0"/>
              <a:t>“This </a:t>
            </a:r>
            <a:r>
              <a:rPr lang="en-US" sz="9600" b="1" dirty="0"/>
              <a:t>is a budget cut </a:t>
            </a:r>
            <a:r>
              <a:rPr lang="en-US" sz="9600" b="1" dirty="0" smtClean="0"/>
              <a:t>drill.” – David Schumacher, Director OFM</a:t>
            </a:r>
          </a:p>
          <a:p>
            <a:endParaRPr lang="en-US" sz="10000" b="1" dirty="0"/>
          </a:p>
          <a:p>
            <a:r>
              <a:rPr lang="en-US" sz="10000" b="1" dirty="0" smtClean="0"/>
              <a:t>NOTE: THIS CHALLENGE WILL LIKELY ENDURE</a:t>
            </a:r>
          </a:p>
          <a:p>
            <a:pPr lvl="1"/>
            <a:r>
              <a:rPr lang="en-US" sz="9600" dirty="0" smtClean="0"/>
              <a:t>“We </a:t>
            </a:r>
            <a:r>
              <a:rPr lang="en-US" sz="9600" dirty="0"/>
              <a:t>are taking steps now to reduce </a:t>
            </a:r>
            <a:r>
              <a:rPr lang="en-US" sz="9600" dirty="0" smtClean="0"/>
              <a:t>spending. But </a:t>
            </a:r>
            <a:r>
              <a:rPr lang="en-US" sz="9600" dirty="0"/>
              <a:t>we know we have enormous fiscal challenges ahead of us over the next few years</a:t>
            </a:r>
            <a:r>
              <a:rPr lang="en-US" sz="9600" dirty="0" smtClean="0"/>
              <a:t>.” – David Schumacher, Director OFM</a:t>
            </a:r>
            <a:endParaRPr lang="en-US" sz="9600" dirty="0"/>
          </a:p>
          <a:p>
            <a:pPr lvl="1"/>
            <a:endParaRPr lang="en-US" sz="9600" b="1" dirty="0" smtClean="0"/>
          </a:p>
          <a:p>
            <a:pPr lvl="1"/>
            <a:endParaRPr lang="en-US" sz="9600" b="1" dirty="0"/>
          </a:p>
          <a:p>
            <a:endParaRPr lang="en-US" dirty="0"/>
          </a:p>
          <a:p>
            <a:pPr lvl="1"/>
            <a:endParaRPr lang="en-US" dirty="0" smtClean="0"/>
          </a:p>
          <a:p>
            <a:pPr lvl="1"/>
            <a:endParaRPr lang="en-US" dirty="0"/>
          </a:p>
          <a:p>
            <a:endParaRPr lang="en-US" dirty="0" smtClean="0"/>
          </a:p>
          <a:p>
            <a:pPr lvl="1"/>
            <a:r>
              <a:rPr lang="en-US" dirty="0" smtClean="0"/>
              <a:t> </a:t>
            </a:r>
            <a:endParaRPr lang="en-US" dirty="0"/>
          </a:p>
        </p:txBody>
      </p:sp>
    </p:spTree>
    <p:extLst>
      <p:ext uri="{BB962C8B-B14F-4D97-AF65-F5344CB8AC3E}">
        <p14:creationId xmlns:p14="http://schemas.microsoft.com/office/powerpoint/2010/main" val="3366915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solidFill>
                  <a:srgbClr val="0070C0"/>
                </a:solidFill>
              </a:rPr>
              <a:t>Examples of Budget Cuts Being Discussed</a:t>
            </a:r>
            <a:endParaRPr lang="en-US" b="1" u="sng" dirty="0">
              <a:solidFill>
                <a:srgbClr val="0070C0"/>
              </a:solidFill>
            </a:endParaRPr>
          </a:p>
        </p:txBody>
      </p:sp>
      <p:sp>
        <p:nvSpPr>
          <p:cNvPr id="3" name="Content Placeholder 2"/>
          <p:cNvSpPr>
            <a:spLocks noGrp="1"/>
          </p:cNvSpPr>
          <p:nvPr>
            <p:ph idx="1"/>
          </p:nvPr>
        </p:nvSpPr>
        <p:spPr>
          <a:xfrm>
            <a:off x="838200" y="1574157"/>
            <a:ext cx="10515600" cy="4388493"/>
          </a:xfrm>
        </p:spPr>
        <p:txBody>
          <a:bodyPr>
            <a:normAutofit/>
          </a:bodyPr>
          <a:lstStyle/>
          <a:p>
            <a:r>
              <a:rPr lang="en-US" dirty="0" smtClean="0"/>
              <a:t>University </a:t>
            </a:r>
            <a:r>
              <a:rPr lang="en-US" dirty="0" smtClean="0"/>
              <a:t>Tuition Increases</a:t>
            </a:r>
          </a:p>
          <a:p>
            <a:r>
              <a:rPr lang="en-US" dirty="0" smtClean="0"/>
              <a:t>Cutting </a:t>
            </a:r>
            <a:r>
              <a:rPr lang="en-US" dirty="0" smtClean="0"/>
              <a:t>Day </a:t>
            </a:r>
            <a:r>
              <a:rPr lang="en-US" dirty="0" smtClean="0"/>
              <a:t>Care for Families in </a:t>
            </a:r>
            <a:r>
              <a:rPr lang="en-US" dirty="0" smtClean="0"/>
              <a:t>Poverty</a:t>
            </a:r>
          </a:p>
          <a:p>
            <a:r>
              <a:rPr lang="en-US" dirty="0" smtClean="0"/>
              <a:t>Foster Care</a:t>
            </a:r>
          </a:p>
          <a:p>
            <a:r>
              <a:rPr lang="en-US" dirty="0" smtClean="0"/>
              <a:t>Temporary Assistance for Needy Families (TANF)</a:t>
            </a:r>
          </a:p>
          <a:p>
            <a:r>
              <a:rPr lang="en-US" dirty="0" smtClean="0"/>
              <a:t>Plans for K-12 Special Education and Wraparound Services</a:t>
            </a:r>
          </a:p>
          <a:p>
            <a:r>
              <a:rPr lang="en-US" dirty="0" smtClean="0"/>
              <a:t>State Crime Lab</a:t>
            </a:r>
          </a:p>
          <a:p>
            <a:r>
              <a:rPr lang="en-US" dirty="0" smtClean="0"/>
              <a:t>Policing Budgets</a:t>
            </a:r>
          </a:p>
          <a:p>
            <a:r>
              <a:rPr lang="en-US" dirty="0" smtClean="0"/>
              <a:t>Other</a:t>
            </a:r>
          </a:p>
          <a:p>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278076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solidFill>
                  <a:srgbClr val="0070C0"/>
                </a:solidFill>
              </a:rPr>
              <a:t>Areas of Potential Restructuring</a:t>
            </a:r>
            <a:endParaRPr lang="en-US" b="1" u="sng" dirty="0">
              <a:solidFill>
                <a:srgbClr val="0070C0"/>
              </a:solidFill>
            </a:endParaRPr>
          </a:p>
        </p:txBody>
      </p:sp>
      <p:sp>
        <p:nvSpPr>
          <p:cNvPr id="3" name="Content Placeholder 2"/>
          <p:cNvSpPr>
            <a:spLocks noGrp="1"/>
          </p:cNvSpPr>
          <p:nvPr>
            <p:ph idx="1"/>
          </p:nvPr>
        </p:nvSpPr>
        <p:spPr>
          <a:xfrm>
            <a:off x="838200" y="1447800"/>
            <a:ext cx="10515600" cy="4810125"/>
          </a:xfrm>
        </p:spPr>
        <p:txBody>
          <a:bodyPr>
            <a:normAutofit fontScale="92500" lnSpcReduction="10000"/>
          </a:bodyPr>
          <a:lstStyle/>
          <a:p>
            <a:r>
              <a:rPr lang="en-US" dirty="0" smtClean="0"/>
              <a:t>K-12: </a:t>
            </a:r>
            <a:r>
              <a:rPr lang="en-US" dirty="0" smtClean="0"/>
              <a:t>Use Blended</a:t>
            </a:r>
            <a:r>
              <a:rPr lang="en-US" dirty="0"/>
              <a:t> </a:t>
            </a:r>
            <a:r>
              <a:rPr lang="en-US" dirty="0" smtClean="0"/>
              <a:t>Model (Half-Time in Class; Half-Time Online)</a:t>
            </a:r>
            <a:endParaRPr lang="en-US" dirty="0"/>
          </a:p>
          <a:p>
            <a:pPr lvl="1"/>
            <a:r>
              <a:rPr lang="en-US" dirty="0" smtClean="0"/>
              <a:t>Lower population densities during pandemic</a:t>
            </a:r>
          </a:p>
          <a:p>
            <a:pPr lvl="1"/>
            <a:r>
              <a:rPr lang="en-US" dirty="0" smtClean="0"/>
              <a:t>Reduce </a:t>
            </a:r>
            <a:r>
              <a:rPr lang="en-US" dirty="0" smtClean="0"/>
              <a:t>maintenance, food service, busing </a:t>
            </a:r>
            <a:r>
              <a:rPr lang="en-US" dirty="0" smtClean="0"/>
              <a:t>costs.</a:t>
            </a:r>
          </a:p>
          <a:p>
            <a:pPr lvl="1"/>
            <a:r>
              <a:rPr lang="en-US" dirty="0" smtClean="0"/>
              <a:t>Teacher reductions?</a:t>
            </a:r>
            <a:endParaRPr lang="en-US" dirty="0" smtClean="0"/>
          </a:p>
          <a:p>
            <a:r>
              <a:rPr lang="en-US" dirty="0" smtClean="0"/>
              <a:t>Health Care: </a:t>
            </a:r>
            <a:r>
              <a:rPr lang="en-US" dirty="0" smtClean="0"/>
              <a:t>Move to Single Payer Model</a:t>
            </a:r>
          </a:p>
          <a:p>
            <a:pPr lvl="1"/>
            <a:r>
              <a:rPr lang="en-US" dirty="0" smtClean="0"/>
              <a:t>Universal Coverage with lower administrative costs and better outcomes.</a:t>
            </a:r>
            <a:endParaRPr lang="en-US" dirty="0" smtClean="0"/>
          </a:p>
          <a:p>
            <a:r>
              <a:rPr lang="en-US" dirty="0" smtClean="0"/>
              <a:t>Mental </a:t>
            </a:r>
            <a:r>
              <a:rPr lang="en-US" dirty="0" smtClean="0"/>
              <a:t>Health: Accelerate </a:t>
            </a:r>
            <a:r>
              <a:rPr lang="en-US" dirty="0" smtClean="0"/>
              <a:t>Move from Centralized to Community Model</a:t>
            </a:r>
          </a:p>
          <a:p>
            <a:pPr lvl="1"/>
            <a:r>
              <a:rPr lang="en-US" dirty="0" smtClean="0"/>
              <a:t>Close large facilities.</a:t>
            </a:r>
            <a:endParaRPr lang="en-US" dirty="0" smtClean="0"/>
          </a:p>
          <a:p>
            <a:r>
              <a:rPr lang="en-US" dirty="0" smtClean="0"/>
              <a:t>Higher Education: Use Blended Model</a:t>
            </a:r>
          </a:p>
          <a:p>
            <a:pPr lvl="1"/>
            <a:r>
              <a:rPr lang="en-US" dirty="0" smtClean="0"/>
              <a:t>Close some facilities.</a:t>
            </a:r>
          </a:p>
          <a:p>
            <a:pPr lvl="1"/>
            <a:r>
              <a:rPr lang="en-US" dirty="0" smtClean="0"/>
              <a:t>Market Online Lessons to Broader Audience (Economies of Scale and Added Revenue)</a:t>
            </a:r>
          </a:p>
          <a:p>
            <a:r>
              <a:rPr lang="en-US" dirty="0" smtClean="0"/>
              <a:t>Etc.</a:t>
            </a:r>
            <a:endParaRPr lang="en-US" dirty="0"/>
          </a:p>
        </p:txBody>
      </p:sp>
    </p:spTree>
    <p:extLst>
      <p:ext uri="{BB962C8B-B14F-4D97-AF65-F5344CB8AC3E}">
        <p14:creationId xmlns:p14="http://schemas.microsoft.com/office/powerpoint/2010/main" val="16063677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1791"/>
          </a:xfrm>
        </p:spPr>
        <p:txBody>
          <a:bodyPr/>
          <a:lstStyle/>
          <a:p>
            <a:pPr algn="ctr"/>
            <a:r>
              <a:rPr lang="en-US" b="1" u="sng" dirty="0" smtClean="0">
                <a:solidFill>
                  <a:srgbClr val="0070C0"/>
                </a:solidFill>
              </a:rPr>
              <a:t>Budget </a:t>
            </a:r>
            <a:r>
              <a:rPr lang="en-US" b="1" u="sng" dirty="0" smtClean="0">
                <a:solidFill>
                  <a:srgbClr val="0070C0"/>
                </a:solidFill>
              </a:rPr>
              <a:t>Cuts: </a:t>
            </a:r>
            <a:r>
              <a:rPr lang="en-US" b="1" u="sng" dirty="0" smtClean="0">
                <a:solidFill>
                  <a:srgbClr val="0070C0"/>
                </a:solidFill>
              </a:rPr>
              <a:t>Principles</a:t>
            </a:r>
            <a:endParaRPr lang="en-US" b="1" u="sng" dirty="0">
              <a:solidFill>
                <a:srgbClr val="0070C0"/>
              </a:solidFill>
            </a:endParaRPr>
          </a:p>
        </p:txBody>
      </p:sp>
      <p:sp>
        <p:nvSpPr>
          <p:cNvPr id="3" name="Content Placeholder 2"/>
          <p:cNvSpPr>
            <a:spLocks noGrp="1"/>
          </p:cNvSpPr>
          <p:nvPr>
            <p:ph idx="1"/>
          </p:nvPr>
        </p:nvSpPr>
        <p:spPr>
          <a:xfrm>
            <a:off x="838200" y="1226916"/>
            <a:ext cx="10515600" cy="5297709"/>
          </a:xfrm>
        </p:spPr>
        <p:txBody>
          <a:bodyPr>
            <a:normAutofit fontScale="92500" lnSpcReduction="20000"/>
          </a:bodyPr>
          <a:lstStyle/>
          <a:p>
            <a:r>
              <a:rPr lang="en-US" dirty="0" smtClean="0"/>
              <a:t>Minimize Budget Cuts</a:t>
            </a:r>
          </a:p>
          <a:p>
            <a:pPr lvl="1"/>
            <a:r>
              <a:rPr lang="en-US" dirty="0" smtClean="0"/>
              <a:t>Will </a:t>
            </a:r>
            <a:r>
              <a:rPr lang="en-US" dirty="0" err="1" smtClean="0"/>
              <a:t>Jeapordize</a:t>
            </a:r>
            <a:r>
              <a:rPr lang="en-US" dirty="0"/>
              <a:t> </a:t>
            </a:r>
            <a:r>
              <a:rPr lang="en-US" dirty="0" smtClean="0"/>
              <a:t>Economic Recovery</a:t>
            </a:r>
          </a:p>
          <a:p>
            <a:pPr lvl="1"/>
            <a:r>
              <a:rPr lang="en-US" dirty="0" smtClean="0"/>
              <a:t>Will Damage Low-Income and Minority Communities: “The </a:t>
            </a:r>
            <a:r>
              <a:rPr lang="en-US" dirty="0"/>
              <a:t>victims of these cuts are the least amongst us. They are the most vulnerable people</a:t>
            </a:r>
            <a:r>
              <a:rPr lang="en-US" dirty="0" smtClean="0"/>
              <a:t>.” – Jay Inslee</a:t>
            </a:r>
          </a:p>
          <a:p>
            <a:r>
              <a:rPr lang="en-US" dirty="0"/>
              <a:t>Raise Revenues Via New </a:t>
            </a:r>
            <a:r>
              <a:rPr lang="en-US" dirty="0" smtClean="0"/>
              <a:t>Taxation To Minimize Required Cuts </a:t>
            </a:r>
            <a:r>
              <a:rPr lang="en-US" dirty="0"/>
              <a:t>(Next Section</a:t>
            </a:r>
            <a:r>
              <a:rPr lang="en-US" dirty="0" smtClean="0"/>
              <a:t>)</a:t>
            </a:r>
            <a:endParaRPr lang="en-US" dirty="0" smtClean="0"/>
          </a:p>
          <a:p>
            <a:r>
              <a:rPr lang="en-US" dirty="0" smtClean="0"/>
              <a:t>Utilize Structural Means of Dealing with the Budget</a:t>
            </a:r>
          </a:p>
          <a:p>
            <a:pPr lvl="1"/>
            <a:r>
              <a:rPr lang="en-US" dirty="0" smtClean="0"/>
              <a:t>E.G., Rainy Day Fund</a:t>
            </a:r>
          </a:p>
          <a:p>
            <a:r>
              <a:rPr lang="en-US" dirty="0" smtClean="0"/>
              <a:t>Prioritize Salary Freezes and Furloughs Over Program Cuts</a:t>
            </a:r>
          </a:p>
          <a:p>
            <a:r>
              <a:rPr lang="en-US" dirty="0" smtClean="0"/>
              <a:t>Delay Programs Rather Than Eliminate Them</a:t>
            </a:r>
          </a:p>
          <a:p>
            <a:r>
              <a:rPr lang="en-US" dirty="0"/>
              <a:t>Explore Opportunities to Restructure Certain Services to Save </a:t>
            </a:r>
            <a:r>
              <a:rPr lang="en-US" dirty="0" smtClean="0"/>
              <a:t>Money</a:t>
            </a:r>
          </a:p>
          <a:p>
            <a:r>
              <a:rPr lang="en-US" dirty="0"/>
              <a:t>Strategic </a:t>
            </a:r>
            <a:r>
              <a:rPr lang="en-US" dirty="0" smtClean="0"/>
              <a:t>Cuts, </a:t>
            </a:r>
            <a:r>
              <a:rPr lang="en-US" dirty="0" smtClean="0"/>
              <a:t>Not </a:t>
            </a:r>
            <a:r>
              <a:rPr lang="en-US" dirty="0" smtClean="0"/>
              <a:t>Across The Board </a:t>
            </a:r>
            <a:r>
              <a:rPr lang="en-US" dirty="0" smtClean="0"/>
              <a:t>Cuts</a:t>
            </a:r>
          </a:p>
          <a:p>
            <a:pPr lvl="1"/>
            <a:r>
              <a:rPr lang="en-US" dirty="0" smtClean="0"/>
              <a:t>Do Not Make Cuts </a:t>
            </a:r>
            <a:r>
              <a:rPr lang="en-US" dirty="0"/>
              <a:t>that </a:t>
            </a:r>
            <a:r>
              <a:rPr lang="en-US" dirty="0" smtClean="0"/>
              <a:t>Impact Future Outcomes</a:t>
            </a:r>
          </a:p>
          <a:p>
            <a:pPr lvl="2"/>
            <a:r>
              <a:rPr lang="en-US" dirty="0" smtClean="0"/>
              <a:t>E.G., Early Learning Programs</a:t>
            </a:r>
          </a:p>
          <a:p>
            <a:pPr lvl="1"/>
            <a:r>
              <a:rPr lang="en-US" dirty="0" smtClean="0"/>
              <a:t>Do Not Make Cuts that Exacerbate Key Objectives</a:t>
            </a:r>
          </a:p>
          <a:p>
            <a:pPr lvl="2"/>
            <a:r>
              <a:rPr lang="en-US" dirty="0" smtClean="0"/>
              <a:t>Income Inequality, Racial Justice, Climate Change, Etc.</a:t>
            </a:r>
            <a:endParaRPr lang="en-US" dirty="0"/>
          </a:p>
          <a:p>
            <a:endParaRPr lang="en-US" dirty="0"/>
          </a:p>
          <a:p>
            <a:endParaRPr lang="en-US" dirty="0" smtClean="0"/>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5015632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81710"/>
          </a:xfrm>
        </p:spPr>
        <p:txBody>
          <a:bodyPr/>
          <a:lstStyle/>
          <a:p>
            <a:pPr algn="ctr"/>
            <a:r>
              <a:rPr lang="en-US" b="1" u="sng" dirty="0" smtClean="0">
                <a:solidFill>
                  <a:srgbClr val="0070C0"/>
                </a:solidFill>
              </a:rPr>
              <a:t>Agenda</a:t>
            </a:r>
            <a:endParaRPr lang="en-US" b="1" u="sng" dirty="0">
              <a:solidFill>
                <a:srgbClr val="0070C0"/>
              </a:solidFill>
            </a:endParaRPr>
          </a:p>
        </p:txBody>
      </p:sp>
      <p:sp>
        <p:nvSpPr>
          <p:cNvPr id="3" name="Content Placeholder 2"/>
          <p:cNvSpPr>
            <a:spLocks noGrp="1"/>
          </p:cNvSpPr>
          <p:nvPr>
            <p:ph idx="1"/>
          </p:nvPr>
        </p:nvSpPr>
        <p:spPr>
          <a:xfrm>
            <a:off x="838200" y="1539433"/>
            <a:ext cx="10515600" cy="4637530"/>
          </a:xfrm>
        </p:spPr>
        <p:txBody>
          <a:bodyPr>
            <a:normAutofit/>
          </a:bodyPr>
          <a:lstStyle/>
          <a:p>
            <a:pPr algn="ctr"/>
            <a:r>
              <a:rPr lang="en-US" dirty="0" smtClean="0"/>
              <a:t>Budget Crisis in Olympia</a:t>
            </a:r>
            <a:endParaRPr lang="en-US" dirty="0" smtClean="0"/>
          </a:p>
          <a:p>
            <a:pPr algn="ctr"/>
            <a:endParaRPr lang="en-US" dirty="0"/>
          </a:p>
          <a:p>
            <a:pPr algn="ctr"/>
            <a:r>
              <a:rPr lang="en-US" dirty="0" smtClean="0"/>
              <a:t>Conceptual Framework</a:t>
            </a:r>
            <a:endParaRPr lang="en-US" dirty="0" smtClean="0"/>
          </a:p>
          <a:p>
            <a:pPr algn="ctr"/>
            <a:endParaRPr lang="en-US" dirty="0"/>
          </a:p>
          <a:p>
            <a:pPr algn="ctr"/>
            <a:r>
              <a:rPr lang="en-US" dirty="0" smtClean="0"/>
              <a:t>Spending Cuts</a:t>
            </a:r>
            <a:endParaRPr lang="en-US" dirty="0" smtClean="0"/>
          </a:p>
          <a:p>
            <a:pPr marL="0" indent="0" algn="ctr">
              <a:buNone/>
            </a:pPr>
            <a:endParaRPr lang="en-US" dirty="0" smtClean="0"/>
          </a:p>
          <a:p>
            <a:pPr algn="ctr"/>
            <a:r>
              <a:rPr lang="en-US" dirty="0" smtClean="0"/>
              <a:t>Raising Taxes</a:t>
            </a:r>
            <a:endParaRPr lang="en-US" dirty="0" smtClean="0"/>
          </a:p>
          <a:p>
            <a:pPr algn="ctr"/>
            <a:endParaRPr lang="en-US" dirty="0"/>
          </a:p>
          <a:p>
            <a:pPr algn="ctr"/>
            <a:r>
              <a:rPr lang="en-US" dirty="0" smtClean="0"/>
              <a:t>Summary</a:t>
            </a:r>
            <a:endParaRPr lang="en-US" dirty="0"/>
          </a:p>
        </p:txBody>
      </p:sp>
      <p:sp>
        <p:nvSpPr>
          <p:cNvPr id="4" name="Right Arrow 3"/>
          <p:cNvSpPr/>
          <p:nvPr/>
        </p:nvSpPr>
        <p:spPr>
          <a:xfrm>
            <a:off x="3495555" y="4622879"/>
            <a:ext cx="1452969"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64962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b="1" u="sng" dirty="0" smtClean="0">
                <a:solidFill>
                  <a:srgbClr val="0070C0"/>
                </a:solidFill>
              </a:rPr>
              <a:t>Austerity</a:t>
            </a:r>
            <a:endParaRPr lang="en-US" b="1" u="sng" dirty="0">
              <a:solidFill>
                <a:srgbClr val="0070C0"/>
              </a:solidFill>
            </a:endParaRPr>
          </a:p>
        </p:txBody>
      </p:sp>
      <p:sp>
        <p:nvSpPr>
          <p:cNvPr id="7" name="Content Placeholder 6"/>
          <p:cNvSpPr>
            <a:spLocks noGrp="1"/>
          </p:cNvSpPr>
          <p:nvPr>
            <p:ph idx="1"/>
          </p:nvPr>
        </p:nvSpPr>
        <p:spPr>
          <a:xfrm>
            <a:off x="838200" y="1365812"/>
            <a:ext cx="10515600" cy="5636871"/>
          </a:xfrm>
        </p:spPr>
        <p:txBody>
          <a:bodyPr>
            <a:normAutofit/>
          </a:bodyPr>
          <a:lstStyle/>
          <a:p>
            <a:r>
              <a:rPr lang="en-US" sz="2400" b="1" dirty="0" smtClean="0"/>
              <a:t>Paul Krugman, </a:t>
            </a:r>
            <a:r>
              <a:rPr lang="en-US" sz="2400" b="1" i="1" dirty="0" smtClean="0"/>
              <a:t>The Austerity Delusion </a:t>
            </a:r>
            <a:r>
              <a:rPr lang="en-US" sz="2400" b="1" dirty="0" smtClean="0"/>
              <a:t>(4/29/15)</a:t>
            </a:r>
          </a:p>
          <a:p>
            <a:pPr lvl="1"/>
            <a:r>
              <a:rPr lang="en-US" dirty="0" smtClean="0"/>
              <a:t>“Meanwhile, all of the economic research that allegedly supported the austerity push has been discredited… It is rare, in the history of economic thought, for debates to get resolved this decisively. The </a:t>
            </a:r>
            <a:r>
              <a:rPr lang="en-US" dirty="0" err="1" smtClean="0"/>
              <a:t>austerian</a:t>
            </a:r>
            <a:r>
              <a:rPr lang="en-US" dirty="0" smtClean="0"/>
              <a:t> ideology that dominated elite discourse five years ago has collapsed, to the point where hardly anyone still believes it.”</a:t>
            </a:r>
          </a:p>
          <a:p>
            <a:pPr marL="457200" lvl="1" indent="0">
              <a:buNone/>
            </a:pPr>
            <a:endParaRPr lang="en-US" sz="2400" dirty="0" smtClean="0"/>
          </a:p>
          <a:p>
            <a:r>
              <a:rPr lang="en-US" sz="2400" b="1" dirty="0" smtClean="0"/>
              <a:t>The Republican Tax Narrative Fallacy</a:t>
            </a:r>
            <a:endParaRPr lang="en-US" sz="2400" b="1" dirty="0"/>
          </a:p>
          <a:p>
            <a:pPr lvl="1"/>
            <a:r>
              <a:rPr lang="en-US" dirty="0" smtClean="0"/>
              <a:t>John </a:t>
            </a:r>
            <a:r>
              <a:rPr lang="en-US" dirty="0"/>
              <a:t>Braun touts state’s ‘strong’ </a:t>
            </a:r>
            <a:r>
              <a:rPr lang="en-US" dirty="0" smtClean="0"/>
              <a:t>economy, says, “there’s </a:t>
            </a:r>
            <a:r>
              <a:rPr lang="en-US" dirty="0"/>
              <a:t>no need to increase </a:t>
            </a:r>
            <a:r>
              <a:rPr lang="en-US" dirty="0" smtClean="0"/>
              <a:t>taxes.” --</a:t>
            </a:r>
            <a:r>
              <a:rPr lang="en-US" sz="2400" dirty="0" smtClean="0"/>
              <a:t>The Columbian (3/20/19)</a:t>
            </a:r>
            <a:endParaRPr lang="en-US" dirty="0" smtClean="0"/>
          </a:p>
          <a:p>
            <a:pPr lvl="1"/>
            <a:r>
              <a:rPr lang="en-US" dirty="0" smtClean="0"/>
              <a:t>“A </a:t>
            </a:r>
            <a:r>
              <a:rPr lang="en-US" dirty="0"/>
              <a:t>struggling economy is no time to raise </a:t>
            </a:r>
            <a:r>
              <a:rPr lang="en-US" dirty="0" smtClean="0"/>
              <a:t>taxes”</a:t>
            </a:r>
            <a:r>
              <a:rPr lang="en-US" dirty="0"/>
              <a:t> </a:t>
            </a:r>
            <a:r>
              <a:rPr lang="en-US" dirty="0" smtClean="0"/>
              <a:t>-- </a:t>
            </a:r>
            <a:r>
              <a:rPr lang="en-US" sz="2400" dirty="0" smtClean="0"/>
              <a:t>Kris Johnson, President of Association of Washington Business. -- Sequim Gazette (6/17/20)</a:t>
            </a:r>
            <a:endParaRPr lang="en-US" sz="2400" dirty="0"/>
          </a:p>
          <a:p>
            <a:pPr lvl="1"/>
            <a:endParaRPr lang="en-US" sz="1900" dirty="0"/>
          </a:p>
          <a:p>
            <a:pPr lvl="1"/>
            <a:endParaRPr lang="en-US" sz="1900" dirty="0"/>
          </a:p>
          <a:p>
            <a:pPr lvl="2"/>
            <a:endParaRPr lang="en-US" sz="1500" dirty="0" smtClean="0"/>
          </a:p>
          <a:p>
            <a:pPr lvl="1"/>
            <a:endParaRPr lang="en-US" sz="1900" dirty="0"/>
          </a:p>
          <a:p>
            <a:endParaRPr lang="en-US" sz="2300" dirty="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4128364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1450" y="571500"/>
            <a:ext cx="11887200" cy="1409700"/>
          </a:xfrm>
        </p:spPr>
        <p:txBody>
          <a:bodyPr>
            <a:normAutofit/>
          </a:bodyPr>
          <a:lstStyle/>
          <a:p>
            <a:pPr algn="ctr"/>
            <a:r>
              <a:rPr lang="en-US" sz="4000" b="1" u="sng" dirty="0" smtClean="0">
                <a:solidFill>
                  <a:srgbClr val="FF0000"/>
                </a:solidFill>
              </a:rPr>
              <a:t>Bold</a:t>
            </a:r>
            <a:r>
              <a:rPr lang="en-US" sz="4000" b="1" u="sng" dirty="0" smtClean="0">
                <a:solidFill>
                  <a:srgbClr val="FF0000"/>
                </a:solidFill>
              </a:rPr>
              <a:t> </a:t>
            </a:r>
            <a:r>
              <a:rPr lang="en-US" sz="4000" b="1" u="sng" dirty="0">
                <a:solidFill>
                  <a:srgbClr val="FF0000"/>
                </a:solidFill>
              </a:rPr>
              <a:t>Structural Change; Not Just Incremental Reform</a:t>
            </a:r>
            <a:r>
              <a:rPr lang="en-US" b="1" dirty="0">
                <a:solidFill>
                  <a:srgbClr val="FF0000"/>
                </a:solidFill>
              </a:rPr>
              <a:t/>
            </a:r>
            <a:br>
              <a:rPr lang="en-US" b="1" dirty="0">
                <a:solidFill>
                  <a:srgbClr val="FF0000"/>
                </a:solidFill>
              </a:rPr>
            </a:br>
            <a:endParaRPr lang="en-US" b="1" dirty="0"/>
          </a:p>
        </p:txBody>
      </p:sp>
      <p:sp>
        <p:nvSpPr>
          <p:cNvPr id="5" name="Content Placeholder 4"/>
          <p:cNvSpPr>
            <a:spLocks noGrp="1"/>
          </p:cNvSpPr>
          <p:nvPr>
            <p:ph sz="half" idx="1"/>
          </p:nvPr>
        </p:nvSpPr>
        <p:spPr>
          <a:xfrm>
            <a:off x="925975" y="1847850"/>
            <a:ext cx="4213184" cy="4329113"/>
          </a:xfrm>
        </p:spPr>
        <p:txBody>
          <a:bodyPr>
            <a:normAutofit lnSpcReduction="10000"/>
          </a:bodyPr>
          <a:lstStyle/>
          <a:p>
            <a:pPr marL="0" indent="0" algn="ctr">
              <a:buNone/>
            </a:pPr>
            <a:r>
              <a:rPr lang="en-US" sz="3200" b="1" u="sng" dirty="0" smtClean="0">
                <a:solidFill>
                  <a:srgbClr val="0070C0"/>
                </a:solidFill>
              </a:rPr>
              <a:t>We Face 5 </a:t>
            </a:r>
            <a:r>
              <a:rPr lang="en-US" sz="3200" b="1" u="sng" dirty="0" smtClean="0">
                <a:solidFill>
                  <a:srgbClr val="0070C0"/>
                </a:solidFill>
              </a:rPr>
              <a:t>Crises</a:t>
            </a:r>
          </a:p>
          <a:p>
            <a:pPr marL="0" indent="0" algn="ctr">
              <a:buNone/>
            </a:pPr>
            <a:endParaRPr lang="en-US" sz="3200" b="1" u="sng" dirty="0" smtClean="0">
              <a:solidFill>
                <a:srgbClr val="0070C0"/>
              </a:solidFill>
            </a:endParaRPr>
          </a:p>
          <a:p>
            <a:pPr algn="ctr"/>
            <a:r>
              <a:rPr lang="en-US" dirty="0" smtClean="0"/>
              <a:t>Public </a:t>
            </a:r>
            <a:r>
              <a:rPr lang="en-US" dirty="0"/>
              <a:t>Health (Pandemic)</a:t>
            </a:r>
          </a:p>
          <a:p>
            <a:pPr algn="ctr"/>
            <a:r>
              <a:rPr lang="en-US" dirty="0"/>
              <a:t>Economic </a:t>
            </a:r>
            <a:r>
              <a:rPr lang="en-US" dirty="0" smtClean="0"/>
              <a:t>Recession</a:t>
            </a:r>
            <a:endParaRPr lang="en-US" dirty="0"/>
          </a:p>
          <a:p>
            <a:pPr algn="ctr"/>
            <a:r>
              <a:rPr lang="en-US" dirty="0"/>
              <a:t>Budget Crisis in Olympia</a:t>
            </a:r>
          </a:p>
          <a:p>
            <a:pPr algn="ctr"/>
            <a:r>
              <a:rPr lang="en-US" dirty="0"/>
              <a:t>Climate </a:t>
            </a:r>
            <a:r>
              <a:rPr lang="en-US" dirty="0" smtClean="0"/>
              <a:t>Crisis</a:t>
            </a:r>
          </a:p>
          <a:p>
            <a:pPr algn="ctr"/>
            <a:r>
              <a:rPr lang="en-US" dirty="0" smtClean="0"/>
              <a:t>Racial Justice</a:t>
            </a:r>
            <a:endParaRPr lang="en-US" dirty="0"/>
          </a:p>
          <a:p>
            <a:pPr marL="0" indent="0">
              <a:buNone/>
            </a:pPr>
            <a:endParaRPr lang="en-US" dirty="0"/>
          </a:p>
        </p:txBody>
      </p:sp>
      <p:sp>
        <p:nvSpPr>
          <p:cNvPr id="6" name="Content Placeholder 5"/>
          <p:cNvSpPr>
            <a:spLocks noGrp="1"/>
          </p:cNvSpPr>
          <p:nvPr>
            <p:ph sz="half" idx="2"/>
          </p:nvPr>
        </p:nvSpPr>
        <p:spPr>
          <a:xfrm>
            <a:off x="6505575" y="1847850"/>
            <a:ext cx="5172075" cy="4657725"/>
          </a:xfrm>
        </p:spPr>
        <p:txBody>
          <a:bodyPr>
            <a:normAutofit lnSpcReduction="10000"/>
          </a:bodyPr>
          <a:lstStyle/>
          <a:p>
            <a:pPr marL="457200" lvl="1" indent="0" algn="ctr">
              <a:buNone/>
            </a:pPr>
            <a:r>
              <a:rPr lang="en-US" sz="3200" b="1" u="sng" dirty="0" smtClean="0">
                <a:solidFill>
                  <a:srgbClr val="0070C0"/>
                </a:solidFill>
              </a:rPr>
              <a:t>Five Campaign </a:t>
            </a:r>
            <a:r>
              <a:rPr lang="en-US" sz="3200" b="1" u="sng" dirty="0" smtClean="0">
                <a:solidFill>
                  <a:srgbClr val="0070C0"/>
                </a:solidFill>
              </a:rPr>
              <a:t>Priorities</a:t>
            </a:r>
          </a:p>
          <a:p>
            <a:pPr marL="457200" lvl="1" indent="0" algn="ctr">
              <a:buNone/>
            </a:pPr>
            <a:endParaRPr lang="en-US" sz="3200" b="1" u="sng" dirty="0" smtClean="0">
              <a:solidFill>
                <a:srgbClr val="0070C0"/>
              </a:solidFill>
            </a:endParaRPr>
          </a:p>
          <a:p>
            <a:pPr lvl="1"/>
            <a:r>
              <a:rPr lang="en-US" b="1" dirty="0" smtClean="0">
                <a:solidFill>
                  <a:srgbClr val="00B050"/>
                </a:solidFill>
              </a:rPr>
              <a:t>Restructure </a:t>
            </a:r>
            <a:r>
              <a:rPr lang="en-US" b="1" dirty="0" smtClean="0">
                <a:solidFill>
                  <a:srgbClr val="00B050"/>
                </a:solidFill>
              </a:rPr>
              <a:t>State Operations </a:t>
            </a:r>
            <a:r>
              <a:rPr lang="en-US" b="1" dirty="0" smtClean="0">
                <a:solidFill>
                  <a:srgbClr val="00B050"/>
                </a:solidFill>
              </a:rPr>
              <a:t>to Protect Public Health and Reduce Expenditures</a:t>
            </a:r>
            <a:endParaRPr lang="en-US" b="1" dirty="0">
              <a:solidFill>
                <a:srgbClr val="00B050"/>
              </a:solidFill>
            </a:endParaRPr>
          </a:p>
          <a:p>
            <a:pPr lvl="1"/>
            <a:r>
              <a:rPr lang="en-US" b="1" dirty="0" smtClean="0">
                <a:solidFill>
                  <a:srgbClr val="00B050"/>
                </a:solidFill>
              </a:rPr>
              <a:t>Protect </a:t>
            </a:r>
            <a:r>
              <a:rPr lang="en-US" b="1" dirty="0">
                <a:solidFill>
                  <a:srgbClr val="00B050"/>
                </a:solidFill>
              </a:rPr>
              <a:t>the Poor – Programs Must Not Be </a:t>
            </a:r>
            <a:r>
              <a:rPr lang="en-US" b="1" dirty="0" smtClean="0">
                <a:solidFill>
                  <a:srgbClr val="00B050"/>
                </a:solidFill>
              </a:rPr>
              <a:t>Universal</a:t>
            </a:r>
            <a:endParaRPr lang="en-US" b="1" dirty="0">
              <a:solidFill>
                <a:srgbClr val="00B050"/>
              </a:solidFill>
            </a:endParaRPr>
          </a:p>
          <a:p>
            <a:pPr lvl="1"/>
            <a:r>
              <a:rPr lang="en-US" b="1" dirty="0">
                <a:solidFill>
                  <a:srgbClr val="00B050"/>
                </a:solidFill>
              </a:rPr>
              <a:t>New Source of Progressive Revenue</a:t>
            </a:r>
          </a:p>
          <a:p>
            <a:pPr lvl="1"/>
            <a:r>
              <a:rPr lang="en-US" b="1" dirty="0">
                <a:solidFill>
                  <a:srgbClr val="00B050"/>
                </a:solidFill>
              </a:rPr>
              <a:t>Address Climate Change – High Impact/Low Cost </a:t>
            </a:r>
            <a:r>
              <a:rPr lang="en-US" b="1" dirty="0" smtClean="0">
                <a:solidFill>
                  <a:srgbClr val="00B050"/>
                </a:solidFill>
              </a:rPr>
              <a:t>Programs</a:t>
            </a:r>
          </a:p>
          <a:p>
            <a:pPr lvl="1"/>
            <a:r>
              <a:rPr lang="en-US" b="1" dirty="0" smtClean="0">
                <a:solidFill>
                  <a:srgbClr val="00B050"/>
                </a:solidFill>
              </a:rPr>
              <a:t>Address the Challenge of Racial Justice and Equity</a:t>
            </a:r>
            <a:endParaRPr lang="en-US" b="1" dirty="0">
              <a:solidFill>
                <a:srgbClr val="00B050"/>
              </a:solidFill>
            </a:endParaRPr>
          </a:p>
          <a:p>
            <a:pPr marL="0" indent="0">
              <a:buNone/>
            </a:pPr>
            <a:endParaRPr lang="en-US" dirty="0"/>
          </a:p>
        </p:txBody>
      </p:sp>
      <p:sp>
        <p:nvSpPr>
          <p:cNvPr id="7" name="Right Arrow 6"/>
          <p:cNvSpPr/>
          <p:nvPr/>
        </p:nvSpPr>
        <p:spPr>
          <a:xfrm>
            <a:off x="5335333" y="3533775"/>
            <a:ext cx="1370267"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838199" y="1666874"/>
            <a:ext cx="4497133" cy="483870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6705600" y="1678781"/>
            <a:ext cx="5057775" cy="482679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641549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40220"/>
          </a:xfrm>
        </p:spPr>
        <p:txBody>
          <a:bodyPr/>
          <a:lstStyle/>
          <a:p>
            <a:pPr algn="ctr"/>
            <a:r>
              <a:rPr lang="en-US" b="1" u="sng" dirty="0" smtClean="0"/>
              <a:t>Washington State: Tax Policy</a:t>
            </a:r>
            <a:endParaRPr lang="en-US" b="1" u="sng" dirty="0"/>
          </a:p>
        </p:txBody>
      </p:sp>
      <p:graphicFrame>
        <p:nvGraphicFramePr>
          <p:cNvPr id="7" name="Content Placeholder 6"/>
          <p:cNvGraphicFramePr>
            <a:graphicFrameLocks noGrp="1"/>
          </p:cNvGraphicFramePr>
          <p:nvPr>
            <p:ph sz="half" idx="1"/>
            <p:extLst/>
          </p:nvPr>
        </p:nvGraphicFramePr>
        <p:xfrm>
          <a:off x="644236" y="1246005"/>
          <a:ext cx="5527964" cy="5486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ontent Placeholder 9"/>
          <p:cNvGraphicFramePr>
            <a:graphicFrameLocks noGrp="1"/>
          </p:cNvGraphicFramePr>
          <p:nvPr>
            <p:ph sz="half" idx="2"/>
            <p:extLst/>
          </p:nvPr>
        </p:nvGraphicFramePr>
        <p:xfrm>
          <a:off x="6172200" y="1132609"/>
          <a:ext cx="5181600" cy="5486400"/>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187035" y="6546273"/>
            <a:ext cx="11762509" cy="369332"/>
          </a:xfrm>
          <a:prstGeom prst="rect">
            <a:avLst/>
          </a:prstGeom>
          <a:noFill/>
        </p:spPr>
        <p:txBody>
          <a:bodyPr wrap="square" rtlCol="0">
            <a:spAutoFit/>
          </a:bodyPr>
          <a:lstStyle/>
          <a:p>
            <a:r>
              <a:rPr lang="en-US" dirty="0" smtClean="0"/>
              <a:t>Sources: Washington State Office of Financial Management; Institute for Tax and Economic Policy, 2018  </a:t>
            </a:r>
            <a:endParaRPr lang="en-US" dirty="0"/>
          </a:p>
        </p:txBody>
      </p:sp>
    </p:spTree>
    <p:extLst>
      <p:ext uri="{BB962C8B-B14F-4D97-AF65-F5344CB8AC3E}">
        <p14:creationId xmlns:p14="http://schemas.microsoft.com/office/powerpoint/2010/main" val="8639733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77538"/>
          </a:xfrm>
        </p:spPr>
        <p:txBody>
          <a:bodyPr/>
          <a:lstStyle/>
          <a:p>
            <a:pPr algn="ctr"/>
            <a:r>
              <a:rPr lang="en-US" b="1" u="sng" dirty="0" smtClean="0">
                <a:solidFill>
                  <a:srgbClr val="0070C0"/>
                </a:solidFill>
              </a:rPr>
              <a:t>Tax </a:t>
            </a:r>
            <a:r>
              <a:rPr lang="en-US" b="1" u="sng" dirty="0" smtClean="0">
                <a:solidFill>
                  <a:srgbClr val="0070C0"/>
                </a:solidFill>
              </a:rPr>
              <a:t>Reform Proposals Underway</a:t>
            </a:r>
            <a:endParaRPr lang="en-US" b="1" u="sng" dirty="0">
              <a:solidFill>
                <a:srgbClr val="0070C0"/>
              </a:solidFill>
            </a:endParaRPr>
          </a:p>
        </p:txBody>
      </p:sp>
      <p:sp>
        <p:nvSpPr>
          <p:cNvPr id="3" name="Content Placeholder 2"/>
          <p:cNvSpPr>
            <a:spLocks noGrp="1"/>
          </p:cNvSpPr>
          <p:nvPr>
            <p:ph idx="1"/>
          </p:nvPr>
        </p:nvSpPr>
        <p:spPr>
          <a:xfrm>
            <a:off x="838200" y="1342664"/>
            <a:ext cx="10515600" cy="4834299"/>
          </a:xfrm>
        </p:spPr>
        <p:txBody>
          <a:bodyPr>
            <a:normAutofit/>
          </a:bodyPr>
          <a:lstStyle/>
          <a:p>
            <a:r>
              <a:rPr lang="en-US" b="1" dirty="0" smtClean="0">
                <a:solidFill>
                  <a:srgbClr val="0070C0"/>
                </a:solidFill>
              </a:rPr>
              <a:t>Washington State: Frank </a:t>
            </a:r>
            <a:r>
              <a:rPr lang="en-US" b="1" dirty="0" err="1" smtClean="0">
                <a:solidFill>
                  <a:srgbClr val="0070C0"/>
                </a:solidFill>
              </a:rPr>
              <a:t>Chopp</a:t>
            </a:r>
            <a:r>
              <a:rPr lang="en-US" b="1" dirty="0" smtClean="0">
                <a:solidFill>
                  <a:srgbClr val="0070C0"/>
                </a:solidFill>
              </a:rPr>
              <a:t> (D 43</a:t>
            </a:r>
            <a:r>
              <a:rPr lang="en-US" b="1" baseline="30000" dirty="0" smtClean="0">
                <a:solidFill>
                  <a:srgbClr val="0070C0"/>
                </a:solidFill>
              </a:rPr>
              <a:t>rd</a:t>
            </a:r>
            <a:r>
              <a:rPr lang="en-US" b="1" dirty="0" smtClean="0">
                <a:solidFill>
                  <a:srgbClr val="0070C0"/>
                </a:solidFill>
              </a:rPr>
              <a:t>)</a:t>
            </a:r>
            <a:endParaRPr lang="en-US" b="1" dirty="0" smtClean="0">
              <a:solidFill>
                <a:srgbClr val="0070C0"/>
              </a:solidFill>
            </a:endParaRPr>
          </a:p>
          <a:p>
            <a:pPr lvl="1"/>
            <a:r>
              <a:rPr lang="en-US" dirty="0" smtClean="0"/>
              <a:t>Progressive Priorities and Progressive Revenues Plan</a:t>
            </a:r>
          </a:p>
          <a:p>
            <a:pPr lvl="1"/>
            <a:r>
              <a:rPr lang="en-US" dirty="0" smtClean="0"/>
              <a:t>Capital Gains Tax</a:t>
            </a:r>
            <a:r>
              <a:rPr lang="en-US" dirty="0" smtClean="0"/>
              <a:t>, Payroll Tax, </a:t>
            </a:r>
            <a:r>
              <a:rPr lang="en-US" dirty="0" smtClean="0"/>
              <a:t>Tax </a:t>
            </a:r>
            <a:r>
              <a:rPr lang="en-US" dirty="0" smtClean="0"/>
              <a:t>on Large </a:t>
            </a:r>
            <a:r>
              <a:rPr lang="en-US" dirty="0" smtClean="0"/>
              <a:t>Corporations</a:t>
            </a:r>
          </a:p>
          <a:p>
            <a:pPr lvl="1"/>
            <a:r>
              <a:rPr lang="en-US" dirty="0"/>
              <a:t>“We can’t simply cut our way out of a </a:t>
            </a:r>
            <a:r>
              <a:rPr lang="en-US" dirty="0" smtClean="0"/>
              <a:t>recession…It’s </a:t>
            </a:r>
            <a:r>
              <a:rPr lang="en-US" dirty="0"/>
              <a:t>better to invest in our people and lay the groundwork for the economy and people in the </a:t>
            </a:r>
            <a:r>
              <a:rPr lang="en-US" dirty="0" smtClean="0"/>
              <a:t>future…It’s </a:t>
            </a:r>
            <a:r>
              <a:rPr lang="en-US" dirty="0"/>
              <a:t>not good that we didn’t have that equipment during this </a:t>
            </a:r>
            <a:r>
              <a:rPr lang="en-US" dirty="0" smtClean="0"/>
              <a:t>pandemic…We </a:t>
            </a:r>
            <a:r>
              <a:rPr lang="en-US" dirty="0"/>
              <a:t>shouldn’t make that mistake again</a:t>
            </a:r>
            <a:r>
              <a:rPr lang="en-US" dirty="0" smtClean="0"/>
              <a:t>.” – Frank </a:t>
            </a:r>
            <a:r>
              <a:rPr lang="en-US" dirty="0" err="1" smtClean="0"/>
              <a:t>Chopp</a:t>
            </a:r>
            <a:r>
              <a:rPr lang="en-US" dirty="0" smtClean="0"/>
              <a:t>, 6/10/20</a:t>
            </a:r>
            <a:endParaRPr lang="en-US" dirty="0" smtClean="0"/>
          </a:p>
          <a:p>
            <a:r>
              <a:rPr lang="en-US" b="1" dirty="0" smtClean="0">
                <a:solidFill>
                  <a:srgbClr val="0070C0"/>
                </a:solidFill>
              </a:rPr>
              <a:t>Seattle:</a:t>
            </a:r>
          </a:p>
          <a:p>
            <a:pPr lvl="1"/>
            <a:r>
              <a:rPr lang="en-US" dirty="0" err="1" smtClean="0"/>
              <a:t>Sawant</a:t>
            </a:r>
            <a:r>
              <a:rPr lang="en-US" dirty="0" smtClean="0"/>
              <a:t>-Morales and </a:t>
            </a:r>
            <a:r>
              <a:rPr lang="en-US" dirty="0" err="1" smtClean="0"/>
              <a:t>Mosqueda</a:t>
            </a:r>
            <a:r>
              <a:rPr lang="en-US" dirty="0" smtClean="0"/>
              <a:t> Proposals for Tax on Large Corporations</a:t>
            </a:r>
            <a:endParaRPr lang="en-US" dirty="0"/>
          </a:p>
          <a:p>
            <a:pPr lvl="1"/>
            <a:r>
              <a:rPr lang="en-US" dirty="0" smtClean="0"/>
              <a:t>Andrew Lewis Proposal for Capital Gains Tax on Wealthy Individuals</a:t>
            </a:r>
            <a:endParaRPr lang="en-US" dirty="0"/>
          </a:p>
        </p:txBody>
      </p:sp>
    </p:spTree>
    <p:extLst>
      <p:ext uri="{BB962C8B-B14F-4D97-AF65-F5344CB8AC3E}">
        <p14:creationId xmlns:p14="http://schemas.microsoft.com/office/powerpoint/2010/main" val="5027382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81710"/>
          </a:xfrm>
        </p:spPr>
        <p:txBody>
          <a:bodyPr/>
          <a:lstStyle/>
          <a:p>
            <a:pPr algn="ctr"/>
            <a:r>
              <a:rPr lang="en-US" b="1" dirty="0" smtClean="0">
                <a:solidFill>
                  <a:srgbClr val="0070C0"/>
                </a:solidFill>
              </a:rPr>
              <a:t>Agenda</a:t>
            </a:r>
            <a:endParaRPr lang="en-US" b="1" dirty="0">
              <a:solidFill>
                <a:srgbClr val="0070C0"/>
              </a:solidFill>
            </a:endParaRPr>
          </a:p>
        </p:txBody>
      </p:sp>
      <p:sp>
        <p:nvSpPr>
          <p:cNvPr id="3" name="Content Placeholder 2"/>
          <p:cNvSpPr>
            <a:spLocks noGrp="1"/>
          </p:cNvSpPr>
          <p:nvPr>
            <p:ph idx="1"/>
          </p:nvPr>
        </p:nvSpPr>
        <p:spPr>
          <a:xfrm>
            <a:off x="838200" y="1539433"/>
            <a:ext cx="10515600" cy="4637530"/>
          </a:xfrm>
        </p:spPr>
        <p:txBody>
          <a:bodyPr>
            <a:normAutofit/>
          </a:bodyPr>
          <a:lstStyle/>
          <a:p>
            <a:pPr algn="ctr"/>
            <a:r>
              <a:rPr lang="en-US" dirty="0" smtClean="0"/>
              <a:t>Budget Crisis in Olympia</a:t>
            </a:r>
            <a:endParaRPr lang="en-US" dirty="0" smtClean="0"/>
          </a:p>
          <a:p>
            <a:pPr algn="ctr"/>
            <a:endParaRPr lang="en-US" dirty="0"/>
          </a:p>
          <a:p>
            <a:pPr algn="ctr"/>
            <a:r>
              <a:rPr lang="en-US" dirty="0" smtClean="0"/>
              <a:t>Framework</a:t>
            </a:r>
            <a:endParaRPr lang="en-US" dirty="0" smtClean="0"/>
          </a:p>
          <a:p>
            <a:pPr algn="ctr"/>
            <a:endParaRPr lang="en-US" dirty="0"/>
          </a:p>
          <a:p>
            <a:pPr algn="ctr"/>
            <a:r>
              <a:rPr lang="en-US" dirty="0" smtClean="0"/>
              <a:t>Spending Cuts</a:t>
            </a:r>
            <a:endParaRPr lang="en-US" dirty="0" smtClean="0"/>
          </a:p>
          <a:p>
            <a:pPr marL="0" indent="0" algn="ctr">
              <a:buNone/>
            </a:pPr>
            <a:endParaRPr lang="en-US" dirty="0" smtClean="0"/>
          </a:p>
          <a:p>
            <a:pPr algn="ctr"/>
            <a:r>
              <a:rPr lang="en-US" dirty="0" smtClean="0"/>
              <a:t>Raising Taxes</a:t>
            </a:r>
            <a:endParaRPr lang="en-US" dirty="0" smtClean="0"/>
          </a:p>
          <a:p>
            <a:pPr algn="ctr"/>
            <a:endParaRPr lang="en-US" dirty="0"/>
          </a:p>
          <a:p>
            <a:pPr algn="ctr"/>
            <a:r>
              <a:rPr lang="en-US" dirty="0" smtClean="0"/>
              <a:t>Summary</a:t>
            </a:r>
            <a:endParaRPr lang="en-US" dirty="0"/>
          </a:p>
        </p:txBody>
      </p:sp>
      <p:sp>
        <p:nvSpPr>
          <p:cNvPr id="4" name="Right Arrow 3"/>
          <p:cNvSpPr/>
          <p:nvPr/>
        </p:nvSpPr>
        <p:spPr>
          <a:xfrm>
            <a:off x="3703899" y="5590572"/>
            <a:ext cx="1452969"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653392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82675"/>
          </a:xfrm>
        </p:spPr>
        <p:txBody>
          <a:bodyPr/>
          <a:lstStyle/>
          <a:p>
            <a:pPr algn="ctr"/>
            <a:r>
              <a:rPr lang="en-US" b="1" u="sng" dirty="0" smtClean="0">
                <a:solidFill>
                  <a:srgbClr val="0070C0"/>
                </a:solidFill>
              </a:rPr>
              <a:t>Principles for Balancing the Budget</a:t>
            </a:r>
            <a:endParaRPr lang="en-US" b="1" u="sng" dirty="0">
              <a:solidFill>
                <a:srgbClr val="0070C0"/>
              </a:solidFill>
            </a:endParaRPr>
          </a:p>
        </p:txBody>
      </p:sp>
      <p:sp>
        <p:nvSpPr>
          <p:cNvPr id="3" name="Content Placeholder 2"/>
          <p:cNvSpPr>
            <a:spLocks noGrp="1"/>
          </p:cNvSpPr>
          <p:nvPr>
            <p:ph idx="1"/>
          </p:nvPr>
        </p:nvSpPr>
        <p:spPr>
          <a:xfrm>
            <a:off x="838200" y="1608881"/>
            <a:ext cx="10515600" cy="4568082"/>
          </a:xfrm>
        </p:spPr>
        <p:txBody>
          <a:bodyPr>
            <a:normAutofit fontScale="92500" lnSpcReduction="20000"/>
          </a:bodyPr>
          <a:lstStyle/>
          <a:p>
            <a:r>
              <a:rPr lang="en-US" b="1" dirty="0" smtClean="0">
                <a:solidFill>
                  <a:srgbClr val="00B050"/>
                </a:solidFill>
              </a:rPr>
              <a:t>First Priority: </a:t>
            </a:r>
            <a:r>
              <a:rPr lang="en-US" dirty="0" smtClean="0"/>
              <a:t>Growing </a:t>
            </a:r>
            <a:r>
              <a:rPr lang="en-US" dirty="0"/>
              <a:t>the Economy</a:t>
            </a:r>
          </a:p>
          <a:p>
            <a:pPr lvl="1"/>
            <a:r>
              <a:rPr lang="en-US" dirty="0"/>
              <a:t>Social Distancing/Testing/Contact </a:t>
            </a:r>
            <a:r>
              <a:rPr lang="en-US" dirty="0" smtClean="0"/>
              <a:t>Tracing Key</a:t>
            </a:r>
          </a:p>
          <a:p>
            <a:r>
              <a:rPr lang="en-US" b="1" dirty="0" smtClean="0">
                <a:solidFill>
                  <a:srgbClr val="00B050"/>
                </a:solidFill>
              </a:rPr>
              <a:t>Second Priority: </a:t>
            </a:r>
            <a:r>
              <a:rPr lang="en-US" dirty="0" smtClean="0"/>
              <a:t>A </a:t>
            </a:r>
            <a:r>
              <a:rPr lang="en-US" dirty="0"/>
              <a:t>New Source of Progressive </a:t>
            </a:r>
            <a:r>
              <a:rPr lang="en-US" dirty="0" smtClean="0"/>
              <a:t>Revenue</a:t>
            </a:r>
            <a:endParaRPr lang="en-US" dirty="0" smtClean="0"/>
          </a:p>
          <a:p>
            <a:r>
              <a:rPr lang="en-US" b="1" dirty="0" smtClean="0">
                <a:solidFill>
                  <a:srgbClr val="00B050"/>
                </a:solidFill>
              </a:rPr>
              <a:t>Third Priority: </a:t>
            </a:r>
            <a:r>
              <a:rPr lang="en-US" dirty="0" smtClean="0"/>
              <a:t>Pursue </a:t>
            </a:r>
            <a:r>
              <a:rPr lang="en-US" dirty="0" smtClean="0"/>
              <a:t>Structural Opportunities</a:t>
            </a:r>
          </a:p>
          <a:p>
            <a:pPr lvl="1"/>
            <a:r>
              <a:rPr lang="en-US" dirty="0" smtClean="0"/>
              <a:t>Rainy Day Fund, Corporate Tax Breaks, Federal Government, Relax Restrictions, etc.</a:t>
            </a:r>
            <a:endParaRPr lang="en-US" dirty="0" smtClean="0"/>
          </a:p>
          <a:p>
            <a:r>
              <a:rPr lang="en-US" b="1" dirty="0" smtClean="0">
                <a:solidFill>
                  <a:srgbClr val="00B050"/>
                </a:solidFill>
              </a:rPr>
              <a:t>Fourth Priority: </a:t>
            </a:r>
            <a:r>
              <a:rPr lang="en-US" dirty="0" smtClean="0"/>
              <a:t>Restructuring Select Operations is Key</a:t>
            </a:r>
          </a:p>
          <a:p>
            <a:r>
              <a:rPr lang="en-US" b="1" dirty="0" smtClean="0">
                <a:solidFill>
                  <a:srgbClr val="00B050"/>
                </a:solidFill>
              </a:rPr>
              <a:t>Fifth Priority: </a:t>
            </a:r>
            <a:r>
              <a:rPr lang="en-US" dirty="0" smtClean="0"/>
              <a:t>Spending Reductions That Don’t Involve Program Cuts</a:t>
            </a:r>
          </a:p>
          <a:p>
            <a:pPr lvl="1"/>
            <a:r>
              <a:rPr lang="en-US" dirty="0" smtClean="0"/>
              <a:t>E.G., Hiring freezes, pay freezes, mandatory furloughs, program delays</a:t>
            </a:r>
          </a:p>
          <a:p>
            <a:r>
              <a:rPr lang="en-US" b="1" dirty="0" smtClean="0">
                <a:solidFill>
                  <a:srgbClr val="00B050"/>
                </a:solidFill>
              </a:rPr>
              <a:t>Sixth Priority: </a:t>
            </a:r>
            <a:r>
              <a:rPr lang="en-US" dirty="0" smtClean="0"/>
              <a:t>Prioritized Spending Cuts</a:t>
            </a:r>
            <a:endParaRPr lang="en-US" dirty="0"/>
          </a:p>
          <a:p>
            <a:pPr lvl="1"/>
            <a:r>
              <a:rPr lang="en-US" dirty="0" smtClean="0"/>
              <a:t>Protect </a:t>
            </a:r>
            <a:r>
              <a:rPr lang="en-US" dirty="0"/>
              <a:t>Vulnerable</a:t>
            </a:r>
          </a:p>
          <a:p>
            <a:pPr lvl="1"/>
            <a:r>
              <a:rPr lang="en-US" dirty="0" smtClean="0"/>
              <a:t>Don’t Sabotage </a:t>
            </a:r>
            <a:r>
              <a:rPr lang="en-US" dirty="0"/>
              <a:t>Future</a:t>
            </a:r>
          </a:p>
          <a:p>
            <a:pPr lvl="1"/>
            <a:r>
              <a:rPr lang="en-US" dirty="0" smtClean="0"/>
              <a:t>Be </a:t>
            </a:r>
            <a:r>
              <a:rPr lang="en-US" dirty="0"/>
              <a:t>Consistent with Societal Restructuring Priorities – Prepare for the </a:t>
            </a:r>
            <a:r>
              <a:rPr lang="en-US" dirty="0" smtClean="0"/>
              <a:t>Future</a:t>
            </a:r>
            <a:endParaRPr lang="en-US" dirty="0" smtClean="0"/>
          </a:p>
          <a:p>
            <a:endParaRPr lang="en-US" dirty="0" smtClean="0"/>
          </a:p>
        </p:txBody>
      </p:sp>
    </p:spTree>
    <p:extLst>
      <p:ext uri="{BB962C8B-B14F-4D97-AF65-F5344CB8AC3E}">
        <p14:creationId xmlns:p14="http://schemas.microsoft.com/office/powerpoint/2010/main" val="5880525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solidFill>
                  <a:srgbClr val="0070C0"/>
                </a:solidFill>
              </a:rPr>
              <a:t>Themes</a:t>
            </a:r>
            <a:endParaRPr lang="en-US" b="1" u="sng" dirty="0">
              <a:solidFill>
                <a:srgbClr val="0070C0"/>
              </a:solidFill>
            </a:endParaRPr>
          </a:p>
        </p:txBody>
      </p:sp>
      <p:sp>
        <p:nvSpPr>
          <p:cNvPr id="3" name="Content Placeholder 2"/>
          <p:cNvSpPr>
            <a:spLocks noGrp="1"/>
          </p:cNvSpPr>
          <p:nvPr>
            <p:ph idx="1"/>
          </p:nvPr>
        </p:nvSpPr>
        <p:spPr>
          <a:xfrm>
            <a:off x="400049" y="1524000"/>
            <a:ext cx="11382375" cy="4652963"/>
          </a:xfrm>
        </p:spPr>
        <p:txBody>
          <a:bodyPr>
            <a:normAutofit/>
          </a:bodyPr>
          <a:lstStyle/>
          <a:p>
            <a:r>
              <a:rPr lang="en-US" dirty="0" smtClean="0"/>
              <a:t>Budget Crisis is an </a:t>
            </a:r>
            <a:r>
              <a:rPr lang="en-US" dirty="0" smtClean="0"/>
              <a:t>Opportunity </a:t>
            </a:r>
            <a:r>
              <a:rPr lang="en-US" dirty="0" smtClean="0"/>
              <a:t>to </a:t>
            </a:r>
            <a:r>
              <a:rPr lang="en-US" dirty="0" smtClean="0"/>
              <a:t>be Engaged, </a:t>
            </a:r>
            <a:r>
              <a:rPr lang="en-US" dirty="0" smtClean="0"/>
              <a:t>Not </a:t>
            </a:r>
            <a:r>
              <a:rPr lang="en-US" dirty="0" smtClean="0"/>
              <a:t>Merely a Problem </a:t>
            </a:r>
            <a:r>
              <a:rPr lang="en-US" dirty="0" smtClean="0"/>
              <a:t>to Be </a:t>
            </a:r>
            <a:r>
              <a:rPr lang="en-US" dirty="0" smtClean="0"/>
              <a:t>Solved</a:t>
            </a:r>
          </a:p>
          <a:p>
            <a:pPr lvl="1"/>
            <a:r>
              <a:rPr lang="en-US" dirty="0" smtClean="0"/>
              <a:t>Restructure Operations</a:t>
            </a:r>
          </a:p>
          <a:p>
            <a:pPr lvl="1"/>
            <a:r>
              <a:rPr lang="en-US" dirty="0" smtClean="0"/>
              <a:t>Protect the Most Vulnerable</a:t>
            </a:r>
          </a:p>
          <a:p>
            <a:pPr lvl="1"/>
            <a:r>
              <a:rPr lang="en-US" dirty="0" smtClean="0"/>
              <a:t>Have Budget Reflect Longer Term Societal Needs</a:t>
            </a:r>
          </a:p>
          <a:p>
            <a:r>
              <a:rPr lang="en-US" dirty="0" smtClean="0"/>
              <a:t>A Visionary, New-Revenue Based Budget; Not Austerity</a:t>
            </a:r>
          </a:p>
          <a:p>
            <a:r>
              <a:rPr lang="en-US" dirty="0" smtClean="0"/>
              <a:t>Reflect Short Term Fiscal Needs But Also Longer Term Goals</a:t>
            </a:r>
          </a:p>
          <a:p>
            <a:r>
              <a:rPr lang="en-US" dirty="0" smtClean="0"/>
              <a:t>Bold Structural Change Is Needed; Not Just Incremental Reform</a:t>
            </a:r>
          </a:p>
          <a:p>
            <a:r>
              <a:rPr lang="en-US" dirty="0"/>
              <a:t>The Special </a:t>
            </a:r>
            <a:r>
              <a:rPr lang="en-US" dirty="0" smtClean="0"/>
              <a:t>Sessions </a:t>
            </a:r>
            <a:r>
              <a:rPr lang="en-US" dirty="0"/>
              <a:t>Should Start </a:t>
            </a:r>
            <a:r>
              <a:rPr lang="en-US" dirty="0" smtClean="0"/>
              <a:t>Now and Be Broad in Scope</a:t>
            </a:r>
            <a:endParaRPr lang="en-US" dirty="0"/>
          </a:p>
          <a:p>
            <a:endParaRPr lang="en-US" dirty="0" smtClean="0"/>
          </a:p>
          <a:p>
            <a:endParaRPr lang="en-US" dirty="0" smtClean="0"/>
          </a:p>
        </p:txBody>
      </p:sp>
    </p:spTree>
    <p:extLst>
      <p:ext uri="{BB962C8B-B14F-4D97-AF65-F5344CB8AC3E}">
        <p14:creationId xmlns:p14="http://schemas.microsoft.com/office/powerpoint/2010/main" val="2685859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81710"/>
          </a:xfrm>
        </p:spPr>
        <p:txBody>
          <a:bodyPr/>
          <a:lstStyle/>
          <a:p>
            <a:pPr algn="ctr"/>
            <a:r>
              <a:rPr lang="en-US" b="1" u="sng" dirty="0" smtClean="0">
                <a:solidFill>
                  <a:srgbClr val="0070C0"/>
                </a:solidFill>
              </a:rPr>
              <a:t>Agenda</a:t>
            </a:r>
            <a:endParaRPr lang="en-US" b="1" u="sng" dirty="0">
              <a:solidFill>
                <a:srgbClr val="0070C0"/>
              </a:solidFill>
            </a:endParaRPr>
          </a:p>
        </p:txBody>
      </p:sp>
      <p:sp>
        <p:nvSpPr>
          <p:cNvPr id="3" name="Content Placeholder 2"/>
          <p:cNvSpPr>
            <a:spLocks noGrp="1"/>
          </p:cNvSpPr>
          <p:nvPr>
            <p:ph idx="1"/>
          </p:nvPr>
        </p:nvSpPr>
        <p:spPr>
          <a:xfrm>
            <a:off x="838200" y="1539433"/>
            <a:ext cx="10515600" cy="4637530"/>
          </a:xfrm>
        </p:spPr>
        <p:txBody>
          <a:bodyPr>
            <a:normAutofit/>
          </a:bodyPr>
          <a:lstStyle/>
          <a:p>
            <a:pPr algn="ctr"/>
            <a:r>
              <a:rPr lang="en-US" dirty="0" smtClean="0"/>
              <a:t>Budget Crisis in Olympia</a:t>
            </a:r>
            <a:endParaRPr lang="en-US" dirty="0" smtClean="0"/>
          </a:p>
          <a:p>
            <a:pPr algn="ctr"/>
            <a:endParaRPr lang="en-US" dirty="0"/>
          </a:p>
          <a:p>
            <a:pPr algn="ctr"/>
            <a:r>
              <a:rPr lang="en-US" dirty="0" smtClean="0"/>
              <a:t>Conceptual Framework</a:t>
            </a:r>
            <a:endParaRPr lang="en-US" dirty="0" smtClean="0"/>
          </a:p>
          <a:p>
            <a:pPr algn="ctr"/>
            <a:endParaRPr lang="en-US" dirty="0"/>
          </a:p>
          <a:p>
            <a:pPr algn="ctr"/>
            <a:r>
              <a:rPr lang="en-US" dirty="0" smtClean="0"/>
              <a:t>Spending Cuts</a:t>
            </a:r>
            <a:endParaRPr lang="en-US" dirty="0" smtClean="0"/>
          </a:p>
          <a:p>
            <a:pPr marL="0" indent="0" algn="ctr">
              <a:buNone/>
            </a:pPr>
            <a:endParaRPr lang="en-US" dirty="0" smtClean="0"/>
          </a:p>
          <a:p>
            <a:pPr algn="ctr"/>
            <a:r>
              <a:rPr lang="en-US" dirty="0" smtClean="0"/>
              <a:t>Raising Taxes</a:t>
            </a:r>
            <a:endParaRPr lang="en-US" dirty="0" smtClean="0"/>
          </a:p>
          <a:p>
            <a:pPr algn="ctr"/>
            <a:endParaRPr lang="en-US" dirty="0"/>
          </a:p>
          <a:p>
            <a:pPr algn="ctr"/>
            <a:r>
              <a:rPr lang="en-US" dirty="0" smtClean="0"/>
              <a:t>Summary</a:t>
            </a:r>
            <a:endParaRPr lang="en-US" dirty="0"/>
          </a:p>
        </p:txBody>
      </p:sp>
      <p:sp>
        <p:nvSpPr>
          <p:cNvPr id="4" name="Right Arrow 3"/>
          <p:cNvSpPr/>
          <p:nvPr/>
        </p:nvSpPr>
        <p:spPr>
          <a:xfrm>
            <a:off x="2639028" y="1539433"/>
            <a:ext cx="1452969"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7615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25474"/>
          </a:xfrm>
        </p:spPr>
        <p:txBody>
          <a:bodyPr>
            <a:normAutofit fontScale="90000"/>
          </a:bodyPr>
          <a:lstStyle/>
          <a:p>
            <a:pPr algn="ctr"/>
            <a:r>
              <a:rPr lang="en-US" b="1" u="sng" dirty="0" smtClean="0">
                <a:solidFill>
                  <a:srgbClr val="0070C0"/>
                </a:solidFill>
              </a:rPr>
              <a:t>Context</a:t>
            </a:r>
            <a:endParaRPr lang="en-US" b="1" u="sng" dirty="0">
              <a:solidFill>
                <a:srgbClr val="0070C0"/>
              </a:solidFill>
            </a:endParaRPr>
          </a:p>
        </p:txBody>
      </p:sp>
      <p:sp>
        <p:nvSpPr>
          <p:cNvPr id="3" name="Content Placeholder 2"/>
          <p:cNvSpPr>
            <a:spLocks noGrp="1"/>
          </p:cNvSpPr>
          <p:nvPr>
            <p:ph idx="1"/>
          </p:nvPr>
        </p:nvSpPr>
        <p:spPr>
          <a:xfrm>
            <a:off x="838200" y="833377"/>
            <a:ext cx="10515600" cy="5856790"/>
          </a:xfrm>
        </p:spPr>
        <p:txBody>
          <a:bodyPr>
            <a:normAutofit fontScale="92500" lnSpcReduction="10000"/>
          </a:bodyPr>
          <a:lstStyle/>
          <a:p>
            <a:endParaRPr lang="en-US" b="1" dirty="0" smtClean="0"/>
          </a:p>
          <a:p>
            <a:r>
              <a:rPr lang="en-US" b="1" dirty="0" smtClean="0"/>
              <a:t>There is a Pending Budget Crisis in Olympia</a:t>
            </a:r>
          </a:p>
          <a:p>
            <a:pPr lvl="1"/>
            <a:r>
              <a:rPr lang="en-US" b="1" dirty="0" smtClean="0"/>
              <a:t>Lower Revenues and Higher Expenses = Crisis</a:t>
            </a:r>
          </a:p>
          <a:p>
            <a:pPr marL="457200" lvl="1" indent="0">
              <a:buNone/>
            </a:pPr>
            <a:endParaRPr lang="en-US" b="1" dirty="0" smtClean="0"/>
          </a:p>
          <a:p>
            <a:r>
              <a:rPr lang="en-US" b="1" dirty="0" smtClean="0"/>
              <a:t>The </a:t>
            </a:r>
            <a:r>
              <a:rPr lang="en-US" b="1" dirty="0" smtClean="0"/>
              <a:t>State Operates on a Biennium </a:t>
            </a:r>
            <a:r>
              <a:rPr lang="en-US" b="1" dirty="0" smtClean="0"/>
              <a:t>Basis</a:t>
            </a:r>
          </a:p>
          <a:p>
            <a:pPr lvl="1"/>
            <a:r>
              <a:rPr lang="en-US" b="1" dirty="0" smtClean="0"/>
              <a:t>2021 will be “Long Session” (105 Days) – To Create New State Budgets</a:t>
            </a:r>
          </a:p>
          <a:p>
            <a:pPr lvl="1"/>
            <a:r>
              <a:rPr lang="en-US" b="1" dirty="0" smtClean="0"/>
              <a:t>2022 will be a “Short Session” (60 Days) – To Modify These Budgets</a:t>
            </a:r>
          </a:p>
          <a:p>
            <a:pPr lvl="1"/>
            <a:endParaRPr lang="en-US" b="1" dirty="0"/>
          </a:p>
          <a:p>
            <a:r>
              <a:rPr lang="en-US" b="1" dirty="0" smtClean="0"/>
              <a:t>The State’s Fiscal Year Starts on July 1 of Each Year</a:t>
            </a:r>
            <a:endParaRPr lang="en-US" b="1" dirty="0"/>
          </a:p>
          <a:p>
            <a:pPr lvl="1"/>
            <a:endParaRPr lang="en-US" b="1" dirty="0" smtClean="0"/>
          </a:p>
          <a:p>
            <a:r>
              <a:rPr lang="en-US" b="1" dirty="0"/>
              <a:t>Washington State Must Balance Its Budget</a:t>
            </a:r>
          </a:p>
          <a:p>
            <a:pPr lvl="1"/>
            <a:r>
              <a:rPr lang="en-US" b="1" dirty="0"/>
              <a:t>Cannot Deficit Spend</a:t>
            </a:r>
          </a:p>
          <a:p>
            <a:pPr marL="457200" lvl="1" indent="0">
              <a:buNone/>
            </a:pPr>
            <a:endParaRPr lang="en-US" b="1" dirty="0"/>
          </a:p>
          <a:p>
            <a:r>
              <a:rPr lang="en-US" b="1" dirty="0" smtClean="0"/>
              <a:t>Washington State has a Democratic Trifecta</a:t>
            </a:r>
          </a:p>
          <a:p>
            <a:pPr lvl="1"/>
            <a:r>
              <a:rPr lang="en-US" b="1" dirty="0" smtClean="0"/>
              <a:t>Control of Governorship, House and Senate</a:t>
            </a:r>
          </a:p>
          <a:p>
            <a:pPr lvl="1"/>
            <a:endParaRPr lang="en-US" b="1" dirty="0"/>
          </a:p>
          <a:p>
            <a:pPr marL="0" indent="0">
              <a:buNone/>
            </a:pPr>
            <a:endParaRPr lang="en-US" b="1" dirty="0" smtClean="0"/>
          </a:p>
          <a:p>
            <a:pPr marL="0" indent="0">
              <a:buNone/>
            </a:pPr>
            <a:endParaRPr lang="en-US" b="1" dirty="0" smtClean="0"/>
          </a:p>
        </p:txBody>
      </p:sp>
    </p:spTree>
    <p:extLst>
      <p:ext uri="{BB962C8B-B14F-4D97-AF65-F5344CB8AC3E}">
        <p14:creationId xmlns:p14="http://schemas.microsoft.com/office/powerpoint/2010/main" val="33493184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solidFill>
                  <a:srgbClr val="0070C0"/>
                </a:solidFill>
              </a:rPr>
              <a:t>STATE GDP GROWTH FORECASTS</a:t>
            </a:r>
            <a:endParaRPr lang="en-US" b="1" u="sng" dirty="0">
              <a:solidFill>
                <a:srgbClr val="0070C0"/>
              </a:solidFill>
            </a:endParaRPr>
          </a:p>
        </p:txBody>
      </p:sp>
      <p:sp>
        <p:nvSpPr>
          <p:cNvPr id="3" name="Text Placeholder 2"/>
          <p:cNvSpPr>
            <a:spLocks noGrp="1"/>
          </p:cNvSpPr>
          <p:nvPr>
            <p:ph type="body" idx="1"/>
          </p:nvPr>
        </p:nvSpPr>
        <p:spPr/>
        <p:txBody>
          <a:bodyPr>
            <a:normAutofit fontScale="92500" lnSpcReduction="20000"/>
          </a:bodyPr>
          <a:lstStyle/>
          <a:p>
            <a:pPr algn="ctr"/>
            <a:r>
              <a:rPr lang="en-US" sz="3200" u="sng" dirty="0" smtClean="0"/>
              <a:t>February, 2020</a:t>
            </a:r>
          </a:p>
          <a:p>
            <a:pPr algn="ctr"/>
            <a:r>
              <a:rPr lang="en-US" dirty="0" smtClean="0"/>
              <a:t>(Unemployment Rate = 3.8%) </a:t>
            </a:r>
            <a:endParaRPr lang="en-US" dirty="0"/>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1262159210"/>
              </p:ext>
            </p:extLst>
          </p:nvPr>
        </p:nvGraphicFramePr>
        <p:xfrm>
          <a:off x="1655179" y="2505075"/>
          <a:ext cx="4342395" cy="368458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4"/>
          <p:cNvSpPr>
            <a:spLocks noGrp="1"/>
          </p:cNvSpPr>
          <p:nvPr>
            <p:ph type="body" sz="quarter" idx="3"/>
          </p:nvPr>
        </p:nvSpPr>
        <p:spPr/>
        <p:txBody>
          <a:bodyPr>
            <a:normAutofit fontScale="92500" lnSpcReduction="20000"/>
          </a:bodyPr>
          <a:lstStyle/>
          <a:p>
            <a:pPr algn="ctr"/>
            <a:r>
              <a:rPr lang="en-US" sz="3200" u="sng" dirty="0" smtClean="0"/>
              <a:t>May, 2020</a:t>
            </a:r>
          </a:p>
          <a:p>
            <a:pPr algn="ctr"/>
            <a:r>
              <a:rPr lang="en-US" dirty="0" smtClean="0"/>
              <a:t>(Unemployment Rate = 15.4%)_</a:t>
            </a:r>
            <a:endParaRPr lang="en-US" dirty="0"/>
          </a:p>
        </p:txBody>
      </p:sp>
      <p:graphicFrame>
        <p:nvGraphicFramePr>
          <p:cNvPr id="12" name="Content Placeholder 11"/>
          <p:cNvGraphicFramePr>
            <a:graphicFrameLocks noGrp="1"/>
          </p:cNvGraphicFramePr>
          <p:nvPr>
            <p:ph sz="quarter" idx="4"/>
            <p:extLst>
              <p:ext uri="{D42A27DB-BD31-4B8C-83A1-F6EECF244321}">
                <p14:modId xmlns:p14="http://schemas.microsoft.com/office/powerpoint/2010/main" val="3434361037"/>
              </p:ext>
            </p:extLst>
          </p:nvPr>
        </p:nvGraphicFramePr>
        <p:xfrm>
          <a:off x="6690167" y="2505075"/>
          <a:ext cx="4317358" cy="3684588"/>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p:cNvSpPr txBox="1"/>
          <p:nvPr/>
        </p:nvSpPr>
        <p:spPr>
          <a:xfrm>
            <a:off x="2789499" y="3280905"/>
            <a:ext cx="775504" cy="381965"/>
          </a:xfrm>
          <a:prstGeom prst="rect">
            <a:avLst/>
          </a:prstGeom>
          <a:noFill/>
        </p:spPr>
        <p:txBody>
          <a:bodyPr wrap="square" rtlCol="0">
            <a:spAutoFit/>
          </a:bodyPr>
          <a:lstStyle/>
          <a:p>
            <a:r>
              <a:rPr lang="en-US" dirty="0" smtClean="0"/>
              <a:t>1.9%</a:t>
            </a:r>
            <a:endParaRPr lang="en-US" dirty="0"/>
          </a:p>
        </p:txBody>
      </p:sp>
      <p:sp>
        <p:nvSpPr>
          <p:cNvPr id="14" name="TextBox 13"/>
          <p:cNvSpPr txBox="1"/>
          <p:nvPr/>
        </p:nvSpPr>
        <p:spPr>
          <a:xfrm>
            <a:off x="7801938" y="6061938"/>
            <a:ext cx="1238491" cy="369332"/>
          </a:xfrm>
          <a:prstGeom prst="rect">
            <a:avLst/>
          </a:prstGeom>
          <a:noFill/>
        </p:spPr>
        <p:txBody>
          <a:bodyPr wrap="square" rtlCol="0">
            <a:spAutoFit/>
          </a:bodyPr>
          <a:lstStyle/>
          <a:p>
            <a:r>
              <a:rPr lang="en-US" dirty="0" smtClean="0"/>
              <a:t>-5.8%</a:t>
            </a:r>
            <a:endParaRPr lang="en-US" dirty="0"/>
          </a:p>
        </p:txBody>
      </p:sp>
      <p:sp>
        <p:nvSpPr>
          <p:cNvPr id="15" name="TextBox 14"/>
          <p:cNvSpPr txBox="1"/>
          <p:nvPr/>
        </p:nvSpPr>
        <p:spPr>
          <a:xfrm>
            <a:off x="8738222" y="2837324"/>
            <a:ext cx="868101" cy="369332"/>
          </a:xfrm>
          <a:prstGeom prst="rect">
            <a:avLst/>
          </a:prstGeom>
          <a:noFill/>
        </p:spPr>
        <p:txBody>
          <a:bodyPr wrap="square" rtlCol="0">
            <a:spAutoFit/>
          </a:bodyPr>
          <a:lstStyle/>
          <a:p>
            <a:r>
              <a:rPr lang="en-US" dirty="0" smtClean="0"/>
              <a:t>4.0%</a:t>
            </a:r>
            <a:endParaRPr lang="en-US" dirty="0"/>
          </a:p>
        </p:txBody>
      </p:sp>
      <p:sp>
        <p:nvSpPr>
          <p:cNvPr id="16" name="TextBox 15"/>
          <p:cNvSpPr txBox="1"/>
          <p:nvPr/>
        </p:nvSpPr>
        <p:spPr>
          <a:xfrm>
            <a:off x="2743200" y="4477257"/>
            <a:ext cx="868102" cy="369332"/>
          </a:xfrm>
          <a:prstGeom prst="rect">
            <a:avLst/>
          </a:prstGeom>
          <a:noFill/>
        </p:spPr>
        <p:txBody>
          <a:bodyPr wrap="square" rtlCol="0">
            <a:spAutoFit/>
          </a:bodyPr>
          <a:lstStyle/>
          <a:p>
            <a:r>
              <a:rPr lang="en-US" b="1" dirty="0" smtClean="0"/>
              <a:t>2020</a:t>
            </a:r>
            <a:endParaRPr lang="en-US" b="1" dirty="0"/>
          </a:p>
        </p:txBody>
      </p:sp>
      <p:sp>
        <p:nvSpPr>
          <p:cNvPr id="17" name="TextBox 16"/>
          <p:cNvSpPr txBox="1"/>
          <p:nvPr/>
        </p:nvSpPr>
        <p:spPr>
          <a:xfrm>
            <a:off x="7801938" y="3951863"/>
            <a:ext cx="1370335" cy="369332"/>
          </a:xfrm>
          <a:prstGeom prst="rect">
            <a:avLst/>
          </a:prstGeom>
          <a:noFill/>
        </p:spPr>
        <p:txBody>
          <a:bodyPr wrap="square" rtlCol="0">
            <a:spAutoFit/>
          </a:bodyPr>
          <a:lstStyle/>
          <a:p>
            <a:r>
              <a:rPr lang="en-US" b="1" dirty="0" smtClean="0"/>
              <a:t>2020</a:t>
            </a:r>
            <a:endParaRPr lang="en-US" b="1" dirty="0"/>
          </a:p>
        </p:txBody>
      </p:sp>
      <p:sp>
        <p:nvSpPr>
          <p:cNvPr id="19" name="TextBox 18"/>
          <p:cNvSpPr txBox="1"/>
          <p:nvPr/>
        </p:nvSpPr>
        <p:spPr>
          <a:xfrm>
            <a:off x="171450" y="3669175"/>
            <a:ext cx="1483727" cy="1200329"/>
          </a:xfrm>
          <a:prstGeom prst="rect">
            <a:avLst/>
          </a:prstGeom>
          <a:noFill/>
        </p:spPr>
        <p:txBody>
          <a:bodyPr wrap="square" rtlCol="0">
            <a:spAutoFit/>
          </a:bodyPr>
          <a:lstStyle/>
          <a:p>
            <a:pPr algn="ctr"/>
            <a:r>
              <a:rPr lang="en-US" b="1" dirty="0" smtClean="0"/>
              <a:t>FORECASTED STATE GDP GROWTH RATE (%)</a:t>
            </a:r>
            <a:endParaRPr lang="en-US" b="1" dirty="0"/>
          </a:p>
        </p:txBody>
      </p:sp>
    </p:spTree>
    <p:extLst>
      <p:ext uri="{BB962C8B-B14F-4D97-AF65-F5344CB8AC3E}">
        <p14:creationId xmlns:p14="http://schemas.microsoft.com/office/powerpoint/2010/main" val="3784997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3920916971"/>
              </p:ext>
            </p:extLst>
          </p:nvPr>
        </p:nvGraphicFramePr>
        <p:xfrm>
          <a:off x="314325" y="495300"/>
          <a:ext cx="9686925" cy="59817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457324" y="1354782"/>
            <a:ext cx="819150" cy="369332"/>
          </a:xfrm>
          <a:prstGeom prst="rect">
            <a:avLst/>
          </a:prstGeom>
          <a:noFill/>
        </p:spPr>
        <p:txBody>
          <a:bodyPr wrap="square" rtlCol="0">
            <a:spAutoFit/>
          </a:bodyPr>
          <a:lstStyle/>
          <a:p>
            <a:r>
              <a:rPr lang="en-US" dirty="0" smtClean="0"/>
              <a:t>52.4</a:t>
            </a:r>
            <a:endParaRPr lang="en-US" dirty="0"/>
          </a:p>
        </p:txBody>
      </p:sp>
      <p:sp>
        <p:nvSpPr>
          <p:cNvPr id="6" name="TextBox 5"/>
          <p:cNvSpPr txBox="1"/>
          <p:nvPr/>
        </p:nvSpPr>
        <p:spPr>
          <a:xfrm>
            <a:off x="3838575" y="1216283"/>
            <a:ext cx="1295400" cy="646331"/>
          </a:xfrm>
          <a:prstGeom prst="rect">
            <a:avLst/>
          </a:prstGeom>
          <a:noFill/>
        </p:spPr>
        <p:txBody>
          <a:bodyPr wrap="square" rtlCol="0">
            <a:spAutoFit/>
          </a:bodyPr>
          <a:lstStyle/>
          <a:p>
            <a:r>
              <a:rPr lang="en-US" dirty="0" smtClean="0"/>
              <a:t>53.5</a:t>
            </a:r>
          </a:p>
          <a:p>
            <a:endParaRPr lang="en-US" dirty="0"/>
          </a:p>
        </p:txBody>
      </p:sp>
      <p:sp>
        <p:nvSpPr>
          <p:cNvPr id="2" name="TextBox 1"/>
          <p:cNvSpPr txBox="1"/>
          <p:nvPr/>
        </p:nvSpPr>
        <p:spPr>
          <a:xfrm>
            <a:off x="8477250" y="1677948"/>
            <a:ext cx="971550" cy="369332"/>
          </a:xfrm>
          <a:prstGeom prst="rect">
            <a:avLst/>
          </a:prstGeom>
          <a:noFill/>
        </p:spPr>
        <p:txBody>
          <a:bodyPr wrap="square" rtlCol="0">
            <a:spAutoFit/>
          </a:bodyPr>
          <a:lstStyle/>
          <a:p>
            <a:r>
              <a:rPr lang="en-US" dirty="0" smtClean="0"/>
              <a:t>47.8</a:t>
            </a:r>
            <a:endParaRPr lang="en-US" dirty="0"/>
          </a:p>
        </p:txBody>
      </p:sp>
      <p:sp>
        <p:nvSpPr>
          <p:cNvPr id="3" name="TextBox 2"/>
          <p:cNvSpPr txBox="1"/>
          <p:nvPr/>
        </p:nvSpPr>
        <p:spPr>
          <a:xfrm>
            <a:off x="9382125" y="2470487"/>
            <a:ext cx="2733675" cy="1477328"/>
          </a:xfrm>
          <a:prstGeom prst="rect">
            <a:avLst/>
          </a:prstGeom>
          <a:noFill/>
        </p:spPr>
        <p:txBody>
          <a:bodyPr wrap="square" rtlCol="0">
            <a:spAutoFit/>
          </a:bodyPr>
          <a:lstStyle/>
          <a:p>
            <a:r>
              <a:rPr lang="en-US" b="1" u="sng" dirty="0" smtClean="0">
                <a:solidFill>
                  <a:srgbClr val="FF0000"/>
                </a:solidFill>
              </a:rPr>
              <a:t> BUDGET DEFICIT:</a:t>
            </a:r>
          </a:p>
          <a:p>
            <a:endParaRPr lang="en-US" b="1" dirty="0">
              <a:solidFill>
                <a:srgbClr val="FF0000"/>
              </a:solidFill>
            </a:endParaRPr>
          </a:p>
          <a:p>
            <a:pPr marL="285750" indent="-285750">
              <a:buFont typeface="Arial" panose="020B0604020202020204" pitchFamily="34" charset="0"/>
              <a:buChar char="•"/>
            </a:pPr>
            <a:r>
              <a:rPr lang="en-US" b="1" dirty="0" smtClean="0">
                <a:solidFill>
                  <a:srgbClr val="FF0000"/>
                </a:solidFill>
              </a:rPr>
              <a:t>NOW = 11%</a:t>
            </a:r>
          </a:p>
          <a:p>
            <a:pPr marL="285750" indent="-285750">
              <a:buFont typeface="Arial" panose="020B0604020202020204" pitchFamily="34" charset="0"/>
              <a:buChar char="•"/>
            </a:pPr>
            <a:r>
              <a:rPr lang="en-US" b="1" dirty="0" smtClean="0">
                <a:solidFill>
                  <a:srgbClr val="FF0000"/>
                </a:solidFill>
              </a:rPr>
              <a:t>GREAT RECESSION = 9%</a:t>
            </a:r>
          </a:p>
          <a:p>
            <a:endParaRPr lang="en-US" dirty="0" smtClean="0"/>
          </a:p>
        </p:txBody>
      </p:sp>
      <p:sp>
        <p:nvSpPr>
          <p:cNvPr id="7" name="Rounded Rectangle 6"/>
          <p:cNvSpPr/>
          <p:nvPr/>
        </p:nvSpPr>
        <p:spPr>
          <a:xfrm>
            <a:off x="9286876" y="2425957"/>
            <a:ext cx="2828924" cy="162216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39470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92175"/>
          </a:xfrm>
        </p:spPr>
        <p:txBody>
          <a:bodyPr/>
          <a:lstStyle/>
          <a:p>
            <a:pPr algn="ctr"/>
            <a:r>
              <a:rPr lang="en-US" b="1" u="sng" dirty="0" smtClean="0">
                <a:solidFill>
                  <a:srgbClr val="0070C0"/>
                </a:solidFill>
              </a:rPr>
              <a:t>Many Expense Categories are Going Up</a:t>
            </a:r>
            <a:endParaRPr lang="en-US" b="1" u="sng" dirty="0">
              <a:solidFill>
                <a:srgbClr val="0070C0"/>
              </a:solidFill>
            </a:endParaRPr>
          </a:p>
        </p:txBody>
      </p:sp>
      <p:pic>
        <p:nvPicPr>
          <p:cNvPr id="1028" name="Picture 4" descr="https://static.seattletimes.com/wp-content/uploads/2020/05/jobless-claims-05.07-Web-1020x70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71625" y="1143000"/>
            <a:ext cx="9315450" cy="42291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152526" y="5762625"/>
            <a:ext cx="10086974" cy="707886"/>
          </a:xfrm>
          <a:prstGeom prst="rect">
            <a:avLst/>
          </a:prstGeom>
          <a:noFill/>
        </p:spPr>
        <p:txBody>
          <a:bodyPr wrap="square" rtlCol="0">
            <a:spAutoFit/>
          </a:bodyPr>
          <a:lstStyle/>
          <a:p>
            <a:pPr marL="285750" indent="-285750">
              <a:buFont typeface="Arial" panose="020B0604020202020204" pitchFamily="34" charset="0"/>
              <a:buChar char="•"/>
            </a:pPr>
            <a:r>
              <a:rPr lang="en-US" sz="2000" b="1" u="sng" dirty="0" smtClean="0">
                <a:solidFill>
                  <a:srgbClr val="0070C0"/>
                </a:solidFill>
              </a:rPr>
              <a:t>OTHER AREAS OF RISING EXPENSE: </a:t>
            </a:r>
            <a:r>
              <a:rPr lang="en-US" sz="2000" dirty="0" smtClean="0"/>
              <a:t>Public Health (the Pandemic Response), Mental Health, Social Safety Net Programs, Job Retraining, Unemployment Benefit Fraud Scam, Etc. </a:t>
            </a:r>
            <a:endParaRPr lang="en-US" sz="2000" dirty="0"/>
          </a:p>
        </p:txBody>
      </p:sp>
    </p:spTree>
    <p:extLst>
      <p:ext uri="{BB962C8B-B14F-4D97-AF65-F5344CB8AC3E}">
        <p14:creationId xmlns:p14="http://schemas.microsoft.com/office/powerpoint/2010/main" val="576408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75" y="299212"/>
            <a:ext cx="10515600" cy="527247"/>
          </a:xfrm>
        </p:spPr>
        <p:txBody>
          <a:bodyPr>
            <a:normAutofit fontScale="90000"/>
          </a:bodyPr>
          <a:lstStyle/>
          <a:p>
            <a:pPr algn="ctr"/>
            <a:r>
              <a:rPr lang="en-US" b="1" u="sng" dirty="0" smtClean="0">
                <a:solidFill>
                  <a:srgbClr val="0070C0"/>
                </a:solidFill>
              </a:rPr>
              <a:t>Washington State </a:t>
            </a:r>
            <a:r>
              <a:rPr lang="en-US" b="1" u="sng" dirty="0" smtClean="0">
                <a:solidFill>
                  <a:srgbClr val="0070C0"/>
                </a:solidFill>
              </a:rPr>
              <a:t>Budget </a:t>
            </a:r>
            <a:r>
              <a:rPr lang="en-US" b="1" u="sng" dirty="0" smtClean="0">
                <a:solidFill>
                  <a:srgbClr val="0070C0"/>
                </a:solidFill>
              </a:rPr>
              <a:t>Composition</a:t>
            </a:r>
            <a:endParaRPr lang="en-US" b="1" u="sng" dirty="0">
              <a:solidFill>
                <a:srgbClr val="0070C0"/>
              </a:solidFill>
            </a:endParaRPr>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3485018708"/>
              </p:ext>
            </p:extLst>
          </p:nvPr>
        </p:nvGraphicFramePr>
        <p:xfrm>
          <a:off x="447674" y="1047750"/>
          <a:ext cx="5600700" cy="56483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a:graphicFrameLocks/>
          </p:cNvGraphicFramePr>
          <p:nvPr>
            <p:extLst>
              <p:ext uri="{D42A27DB-BD31-4B8C-83A1-F6EECF244321}">
                <p14:modId xmlns:p14="http://schemas.microsoft.com/office/powerpoint/2010/main" val="628841826"/>
              </p:ext>
            </p:extLst>
          </p:nvPr>
        </p:nvGraphicFramePr>
        <p:xfrm>
          <a:off x="357187" y="895349"/>
          <a:ext cx="5705475" cy="41052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ontent Placeholder 10"/>
          <p:cNvGraphicFramePr>
            <a:graphicFrameLocks noGrp="1"/>
          </p:cNvGraphicFramePr>
          <p:nvPr>
            <p:ph sz="half" idx="2"/>
            <p:extLst>
              <p:ext uri="{D42A27DB-BD31-4B8C-83A1-F6EECF244321}">
                <p14:modId xmlns:p14="http://schemas.microsoft.com/office/powerpoint/2010/main" val="3486198824"/>
              </p:ext>
            </p:extLst>
          </p:nvPr>
        </p:nvGraphicFramePr>
        <p:xfrm>
          <a:off x="5972175" y="808499"/>
          <a:ext cx="5876925" cy="4108252"/>
        </p:xfrm>
        <a:graphic>
          <a:graphicData uri="http://schemas.openxmlformats.org/drawingml/2006/chart">
            <c:chart xmlns:c="http://schemas.openxmlformats.org/drawingml/2006/chart" xmlns:r="http://schemas.openxmlformats.org/officeDocument/2006/relationships" r:id="rId4"/>
          </a:graphicData>
        </a:graphic>
      </p:graphicFrame>
      <p:sp>
        <p:nvSpPr>
          <p:cNvPr id="13" name="TextBox 12"/>
          <p:cNvSpPr txBox="1"/>
          <p:nvPr/>
        </p:nvSpPr>
        <p:spPr>
          <a:xfrm>
            <a:off x="133350" y="6543675"/>
            <a:ext cx="9277350" cy="307777"/>
          </a:xfrm>
          <a:prstGeom prst="rect">
            <a:avLst/>
          </a:prstGeom>
          <a:noFill/>
        </p:spPr>
        <p:txBody>
          <a:bodyPr wrap="square" rtlCol="0">
            <a:spAutoFit/>
          </a:bodyPr>
          <a:lstStyle/>
          <a:p>
            <a:r>
              <a:rPr lang="en-US" sz="1400" dirty="0" smtClean="0"/>
              <a:t>Sources: Washington State Office of Financial Management, Conference Report for ESSB 6118</a:t>
            </a:r>
            <a:endParaRPr lang="en-US" sz="1400" dirty="0"/>
          </a:p>
        </p:txBody>
      </p:sp>
      <p:sp>
        <p:nvSpPr>
          <p:cNvPr id="7" name="Down Arrow 6"/>
          <p:cNvSpPr/>
          <p:nvPr/>
        </p:nvSpPr>
        <p:spPr>
          <a:xfrm>
            <a:off x="8706421" y="4916751"/>
            <a:ext cx="484632" cy="7422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3" name="TextBox 2"/>
          <p:cNvSpPr txBox="1"/>
          <p:nvPr/>
        </p:nvSpPr>
        <p:spPr>
          <a:xfrm>
            <a:off x="6896099" y="5773929"/>
            <a:ext cx="4105275" cy="369332"/>
          </a:xfrm>
          <a:prstGeom prst="rect">
            <a:avLst/>
          </a:prstGeom>
          <a:noFill/>
        </p:spPr>
        <p:txBody>
          <a:bodyPr wrap="square" rtlCol="0">
            <a:spAutoFit/>
          </a:bodyPr>
          <a:lstStyle/>
          <a:p>
            <a:r>
              <a:rPr lang="en-US" dirty="0" smtClean="0"/>
              <a:t>MOST AREAS OF TAX = </a:t>
            </a:r>
            <a:r>
              <a:rPr lang="en-US" b="1" dirty="0" smtClean="0">
                <a:solidFill>
                  <a:srgbClr val="FF0000"/>
                </a:solidFill>
              </a:rPr>
              <a:t>REGRESSIVE</a:t>
            </a:r>
            <a:endParaRPr lang="en-US" b="1" dirty="0">
              <a:solidFill>
                <a:srgbClr val="FF0000"/>
              </a:solidFill>
            </a:endParaRPr>
          </a:p>
        </p:txBody>
      </p:sp>
      <p:sp>
        <p:nvSpPr>
          <p:cNvPr id="4" name="Rounded Rectangle 3"/>
          <p:cNvSpPr/>
          <p:nvPr/>
        </p:nvSpPr>
        <p:spPr>
          <a:xfrm>
            <a:off x="628650" y="5719018"/>
            <a:ext cx="5419724" cy="53890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6448425" y="5742848"/>
            <a:ext cx="5210175" cy="51507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67187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73366"/>
          </a:xfrm>
        </p:spPr>
        <p:txBody>
          <a:bodyPr/>
          <a:lstStyle/>
          <a:p>
            <a:pPr algn="ctr"/>
            <a:r>
              <a:rPr lang="en-US" b="1" u="sng" dirty="0" smtClean="0">
                <a:solidFill>
                  <a:srgbClr val="0070C0"/>
                </a:solidFill>
              </a:rPr>
              <a:t>Pending </a:t>
            </a:r>
            <a:r>
              <a:rPr lang="en-US" b="1" u="sng" dirty="0" smtClean="0">
                <a:solidFill>
                  <a:srgbClr val="0070C0"/>
                </a:solidFill>
              </a:rPr>
              <a:t>Special </a:t>
            </a:r>
            <a:r>
              <a:rPr lang="en-US" b="1" u="sng" dirty="0" smtClean="0">
                <a:solidFill>
                  <a:srgbClr val="0070C0"/>
                </a:solidFill>
              </a:rPr>
              <a:t>Session</a:t>
            </a:r>
            <a:endParaRPr lang="en-US" b="1" u="sng" dirty="0">
              <a:solidFill>
                <a:srgbClr val="0070C0"/>
              </a:solidFill>
            </a:endParaRPr>
          </a:p>
        </p:txBody>
      </p:sp>
      <p:sp>
        <p:nvSpPr>
          <p:cNvPr id="3" name="Content Placeholder 2"/>
          <p:cNvSpPr>
            <a:spLocks noGrp="1"/>
          </p:cNvSpPr>
          <p:nvPr>
            <p:ph idx="1"/>
          </p:nvPr>
        </p:nvSpPr>
        <p:spPr>
          <a:xfrm>
            <a:off x="838200" y="1238492"/>
            <a:ext cx="10515600" cy="5324233"/>
          </a:xfrm>
        </p:spPr>
        <p:txBody>
          <a:bodyPr>
            <a:normAutofit lnSpcReduction="10000"/>
          </a:bodyPr>
          <a:lstStyle/>
          <a:p>
            <a:r>
              <a:rPr lang="en-US" dirty="0" smtClean="0"/>
              <a:t>Inslee Will Likely Call the </a:t>
            </a:r>
            <a:r>
              <a:rPr lang="en-US" dirty="0" smtClean="0"/>
              <a:t>Legislature Into Special Session to Address Budget Crisis</a:t>
            </a:r>
          </a:p>
          <a:p>
            <a:pPr lvl="1"/>
            <a:r>
              <a:rPr lang="en-US" sz="2800" dirty="0" smtClean="0"/>
              <a:t>30-Day Session(s)</a:t>
            </a:r>
          </a:p>
          <a:p>
            <a:pPr marL="457200" lvl="1" indent="0">
              <a:buNone/>
            </a:pPr>
            <a:endParaRPr lang="en-US" sz="2800" dirty="0" smtClean="0"/>
          </a:p>
          <a:p>
            <a:r>
              <a:rPr lang="en-US" altLang="en-US" b="1" dirty="0" smtClean="0">
                <a:solidFill>
                  <a:srgbClr val="00B050"/>
                </a:solidFill>
              </a:rPr>
              <a:t>Andy </a:t>
            </a:r>
            <a:r>
              <a:rPr lang="en-US" altLang="en-US" b="1" dirty="0" err="1" smtClean="0">
                <a:solidFill>
                  <a:srgbClr val="00B050"/>
                </a:solidFill>
              </a:rPr>
              <a:t>Billig</a:t>
            </a:r>
            <a:r>
              <a:rPr lang="en-US" altLang="en-US" b="1" dirty="0" smtClean="0">
                <a:solidFill>
                  <a:srgbClr val="00B050"/>
                </a:solidFill>
              </a:rPr>
              <a:t> (D): </a:t>
            </a:r>
            <a:r>
              <a:rPr lang="en-US" altLang="en-US" dirty="0" smtClean="0"/>
              <a:t>“As </a:t>
            </a:r>
            <a:r>
              <a:rPr lang="en-US" altLang="en-US" dirty="0"/>
              <a:t>we continue preparation for an eventual special session and the 2021 regular session, we must take a </a:t>
            </a:r>
            <a:r>
              <a:rPr lang="en-US" altLang="en-US" b="1" dirty="0">
                <a:solidFill>
                  <a:srgbClr val="00B050"/>
                </a:solidFill>
              </a:rPr>
              <a:t>balanced approach </a:t>
            </a:r>
            <a:r>
              <a:rPr lang="en-US" altLang="en-US" dirty="0"/>
              <a:t>that includes budget savings and the use of resources like the budget stabilization account and, potentially, new </a:t>
            </a:r>
            <a:r>
              <a:rPr lang="en-US" altLang="en-US" dirty="0" smtClean="0"/>
              <a:t>revenue.”</a:t>
            </a:r>
          </a:p>
          <a:p>
            <a:pPr marL="0" indent="0">
              <a:buNone/>
            </a:pPr>
            <a:endParaRPr lang="en-US" altLang="en-US" dirty="0"/>
          </a:p>
          <a:p>
            <a:r>
              <a:rPr lang="en-US" altLang="en-US" b="1" dirty="0" smtClean="0">
                <a:solidFill>
                  <a:srgbClr val="FF0000"/>
                </a:solidFill>
              </a:rPr>
              <a:t>John Braun (R):</a:t>
            </a:r>
            <a:r>
              <a:rPr lang="en-US" altLang="en-US" dirty="0" smtClean="0"/>
              <a:t> “The </a:t>
            </a:r>
            <a:r>
              <a:rPr lang="en-US" altLang="en-US" dirty="0"/>
              <a:t>focus needs to be on </a:t>
            </a:r>
            <a:r>
              <a:rPr lang="en-US" altLang="en-US" b="1" dirty="0">
                <a:solidFill>
                  <a:srgbClr val="FF0000"/>
                </a:solidFill>
              </a:rPr>
              <a:t>letting go of new programs this month</a:t>
            </a:r>
            <a:r>
              <a:rPr lang="en-US" altLang="en-US" dirty="0"/>
              <a:t>, before they start, in favor of maintaining the programs already in place. Today’s forecast affirms the need to take action </a:t>
            </a:r>
            <a:r>
              <a:rPr lang="en-US" altLang="en-US" dirty="0" smtClean="0"/>
              <a:t>now</a:t>
            </a:r>
            <a:r>
              <a:rPr lang="en-US" altLang="en-US" dirty="0"/>
              <a:t>.</a:t>
            </a:r>
            <a:r>
              <a:rPr lang="en-US" altLang="en-US" dirty="0" smtClean="0"/>
              <a:t>”</a:t>
            </a:r>
            <a:endParaRPr lang="en-US" altLang="en-US" dirty="0"/>
          </a:p>
          <a:p>
            <a:endParaRPr lang="en-US" dirty="0"/>
          </a:p>
          <a:p>
            <a:endParaRPr lang="en-US" dirty="0"/>
          </a:p>
          <a:p>
            <a:endParaRPr lang="en-US" dirty="0"/>
          </a:p>
        </p:txBody>
      </p:sp>
    </p:spTree>
    <p:extLst>
      <p:ext uri="{BB962C8B-B14F-4D97-AF65-F5344CB8AC3E}">
        <p14:creationId xmlns:p14="http://schemas.microsoft.com/office/powerpoint/2010/main" val="25207814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30528</TotalTime>
  <Words>1448</Words>
  <Application>Microsoft Office PowerPoint</Application>
  <PresentationFormat>Widescreen</PresentationFormat>
  <Paragraphs>276</Paragraphs>
  <Slides>24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 The Pending Budget Crisis in Olympia And What to Do About It</vt:lpstr>
      <vt:lpstr>Bold Structural Change; Not Just Incremental Reform </vt:lpstr>
      <vt:lpstr>Agenda</vt:lpstr>
      <vt:lpstr>Context</vt:lpstr>
      <vt:lpstr>STATE GDP GROWTH FORECASTS</vt:lpstr>
      <vt:lpstr>PowerPoint Presentation</vt:lpstr>
      <vt:lpstr>Many Expense Categories are Going Up</vt:lpstr>
      <vt:lpstr>Washington State Budget Composition</vt:lpstr>
      <vt:lpstr>Pending Special Session</vt:lpstr>
      <vt:lpstr>Agenda</vt:lpstr>
      <vt:lpstr>PowerPoint Presentation</vt:lpstr>
      <vt:lpstr>PowerPoint Presentation</vt:lpstr>
      <vt:lpstr>Agenda</vt:lpstr>
      <vt:lpstr>ACTIONS ALREADY TAKEN</vt:lpstr>
      <vt:lpstr>Examples of Budget Cuts Being Discussed</vt:lpstr>
      <vt:lpstr>Areas of Potential Restructuring</vt:lpstr>
      <vt:lpstr>Budget Cuts: Principles</vt:lpstr>
      <vt:lpstr>Agenda</vt:lpstr>
      <vt:lpstr>Austerity</vt:lpstr>
      <vt:lpstr>Washington State: Tax Policy</vt:lpstr>
      <vt:lpstr>Tax Reform Proposals Underway</vt:lpstr>
      <vt:lpstr>Agenda</vt:lpstr>
      <vt:lpstr>Principles for Balancing the Budget</vt:lpstr>
      <vt:lpstr>Themes</vt:lpstr>
    </vt:vector>
  </TitlesOfParts>
  <Company>CONFIGMGR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2020 Legislative Session</dc:title>
  <dc:creator>John Stafford</dc:creator>
  <cp:lastModifiedBy>John Stafford</cp:lastModifiedBy>
  <cp:revision>373</cp:revision>
  <dcterms:created xsi:type="dcterms:W3CDTF">2020-03-13T21:41:43Z</dcterms:created>
  <dcterms:modified xsi:type="dcterms:W3CDTF">2020-06-20T16:50:26Z</dcterms:modified>
</cp:coreProperties>
</file>