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99" r:id="rId3"/>
    <p:sldId id="278" r:id="rId4"/>
    <p:sldId id="264" r:id="rId5"/>
    <p:sldId id="297" r:id="rId6"/>
    <p:sldId id="286" r:id="rId7"/>
    <p:sldId id="292" r:id="rId8"/>
    <p:sldId id="295" r:id="rId9"/>
    <p:sldId id="290" r:id="rId10"/>
    <p:sldId id="281" r:id="rId11"/>
    <p:sldId id="285" r:id="rId12"/>
    <p:sldId id="267" r:id="rId13"/>
    <p:sldId id="301" r:id="rId14"/>
    <p:sldId id="279" r:id="rId15"/>
    <p:sldId id="288" r:id="rId16"/>
    <p:sldId id="303" r:id="rId17"/>
    <p:sldId id="29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8" autoAdjust="0"/>
    <p:restoredTop sz="94660"/>
  </p:normalViewPr>
  <p:slideViewPr>
    <p:cSldViewPr snapToGrid="0">
      <p:cViewPr varScale="1">
        <p:scale>
          <a:sx n="67" d="100"/>
          <a:sy n="67" d="100"/>
        </p:scale>
        <p:origin x="1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Chart%20in%20Microsoft%20PowerPoint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b="1" u="sng" dirty="0" smtClean="0">
                <a:solidFill>
                  <a:srgbClr val="FF0000"/>
                </a:solidFill>
              </a:rPr>
              <a:t>Level</a:t>
            </a:r>
            <a:r>
              <a:rPr lang="en-US" sz="3200" b="1" u="sng" baseline="0" dirty="0" smtClean="0">
                <a:solidFill>
                  <a:srgbClr val="FF0000"/>
                </a:solidFill>
              </a:rPr>
              <a:t> of Taxation </a:t>
            </a:r>
          </a:p>
          <a:p>
            <a:pPr>
              <a:defRPr/>
            </a:pPr>
            <a:r>
              <a:rPr lang="en-US" sz="1800" b="1" baseline="0" dirty="0" smtClean="0">
                <a:solidFill>
                  <a:srgbClr val="FF0000"/>
                </a:solidFill>
              </a:rPr>
              <a:t>(</a:t>
            </a:r>
            <a:r>
              <a:rPr lang="en-US" sz="1400" b="1" baseline="0" dirty="0" smtClean="0">
                <a:solidFill>
                  <a:srgbClr val="FF0000"/>
                </a:solidFill>
              </a:rPr>
              <a:t>State and Local Taxes Per $1,000 of Personal Income)</a:t>
            </a:r>
            <a:endParaRPr lang="en-US" sz="1400" b="1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8.6144736108990566E-2"/>
          <c:y val="1.15740740740740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3202061373771632E-2"/>
          <c:y val="0.188214742182266"/>
          <c:w val="0.81232095578046459"/>
          <c:h val="0.710453887976525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FFD-47A5-8878-2A606BDA423F}"/>
              </c:ext>
            </c:extLst>
          </c:dPt>
          <c:cat>
            <c:strRef>
              <c:f>Sheet1!$A$2:$A$5</c:f>
              <c:strCache>
                <c:ptCount val="2"/>
                <c:pt idx="0">
                  <c:v>U.S. Average</c:v>
                </c:pt>
                <c:pt idx="1">
                  <c:v>Washington State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105.8</c:v>
                </c:pt>
                <c:pt idx="1">
                  <c:v>95.18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FD-47A5-8878-2A606BDA423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2"/>
                <c:pt idx="0">
                  <c:v>U.S. Average</c:v>
                </c:pt>
                <c:pt idx="1">
                  <c:v>Washington State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1FFD-47A5-8878-2A606BDA423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2"/>
                <c:pt idx="0">
                  <c:v>U.S. Average</c:v>
                </c:pt>
                <c:pt idx="1">
                  <c:v>Washington State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1FFD-47A5-8878-2A606BDA42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671712"/>
        <c:axId val="535673352"/>
      </c:barChart>
      <c:catAx>
        <c:axId val="535671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5673352"/>
        <c:crosses val="autoZero"/>
        <c:auto val="1"/>
        <c:lblAlgn val="ctr"/>
        <c:lblOffset val="100"/>
        <c:noMultiLvlLbl val="0"/>
      </c:catAx>
      <c:valAx>
        <c:axId val="535673352"/>
        <c:scaling>
          <c:orientation val="minMax"/>
          <c:max val="1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5671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b="1" u="sng" dirty="0" smtClean="0">
                <a:solidFill>
                  <a:srgbClr val="FF0000"/>
                </a:solidFill>
              </a:rPr>
              <a:t> Tax </a:t>
            </a:r>
            <a:r>
              <a:rPr lang="en-US" sz="3200" b="1" u="sng" dirty="0" err="1" smtClean="0">
                <a:solidFill>
                  <a:srgbClr val="FF0000"/>
                </a:solidFill>
              </a:rPr>
              <a:t>Regressivity</a:t>
            </a:r>
            <a:endParaRPr lang="en-US" sz="3200" b="1" u="sng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sz="1400" b="1" u="none" baseline="0" dirty="0" smtClean="0">
                <a:solidFill>
                  <a:srgbClr val="FF0000"/>
                </a:solidFill>
              </a:rPr>
              <a:t>(% of Income Paid in Tax by 20% Lowest Income Individuals)</a:t>
            </a:r>
            <a:endParaRPr lang="en-US" sz="1400" b="1" u="none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2114644125366682"/>
          <c:y val="1.85185185185185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AB0-413E-9B89-F625A33B57EE}"/>
              </c:ext>
            </c:extLst>
          </c:dPt>
          <c:cat>
            <c:strRef>
              <c:f>Sheet1!$A$2:$A$5</c:f>
              <c:strCache>
                <c:ptCount val="2"/>
                <c:pt idx="0">
                  <c:v>U.S. Average</c:v>
                </c:pt>
                <c:pt idx="1">
                  <c:v>Washington State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11.4</c:v>
                </c:pt>
                <c:pt idx="1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B0-413E-9B89-F625A33B57E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2"/>
                <c:pt idx="0">
                  <c:v>U.S. Average</c:v>
                </c:pt>
                <c:pt idx="1">
                  <c:v>Washington State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8AB0-413E-9B89-F625A33B57E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2"/>
                <c:pt idx="0">
                  <c:v>U.S. Average</c:v>
                </c:pt>
                <c:pt idx="1">
                  <c:v>Washington State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8AB0-413E-9B89-F625A33B57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639896"/>
        <c:axId val="535644160"/>
      </c:barChart>
      <c:catAx>
        <c:axId val="535639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5644160"/>
        <c:crosses val="autoZero"/>
        <c:auto val="1"/>
        <c:lblAlgn val="ctr"/>
        <c:lblOffset val="100"/>
        <c:noMultiLvlLbl val="0"/>
      </c:catAx>
      <c:valAx>
        <c:axId val="535644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5639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aseline="0"/>
            </a:pPr>
            <a:r>
              <a:rPr lang="en-US" sz="2400" u="sng" baseline="0" dirty="0">
                <a:solidFill>
                  <a:srgbClr val="0070C0"/>
                </a:solidFill>
              </a:rPr>
              <a:t>State and Local Taxes as Percentage of Personal Income:</a:t>
            </a:r>
          </a:p>
          <a:p>
            <a:pPr>
              <a:defRPr baseline="0"/>
            </a:pPr>
            <a:r>
              <a:rPr lang="en-US" sz="2400" baseline="0" dirty="0" smtClean="0">
                <a:solidFill>
                  <a:srgbClr val="0070C0"/>
                </a:solidFill>
              </a:rPr>
              <a:t>(Washington </a:t>
            </a:r>
            <a:r>
              <a:rPr lang="en-US" sz="2400" baseline="0" dirty="0">
                <a:solidFill>
                  <a:srgbClr val="0070C0"/>
                </a:solidFill>
              </a:rPr>
              <a:t>State vs. National Average:  </a:t>
            </a:r>
            <a:r>
              <a:rPr lang="en-US" sz="2400" baseline="0" dirty="0" smtClean="0">
                <a:solidFill>
                  <a:srgbClr val="0070C0"/>
                </a:solidFill>
              </a:rPr>
              <a:t>1990-2016)</a:t>
            </a:r>
            <a:endParaRPr lang="en-US" sz="2400" baseline="0" dirty="0">
              <a:solidFill>
                <a:srgbClr val="0070C0"/>
              </a:solidFill>
            </a:endParaRPr>
          </a:p>
          <a:p>
            <a:pPr>
              <a:defRPr baseline="0"/>
            </a:pPr>
            <a:endParaRPr lang="en-US" sz="1500" baseline="0" dirty="0"/>
          </a:p>
        </c:rich>
      </c:tx>
      <c:layout>
        <c:manualLayout>
          <c:xMode val="edge"/>
          <c:yMode val="edge"/>
          <c:x val="0.18959748129403609"/>
          <c:y val="9.43183705790397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227267210811083"/>
          <c:y val="0.13923949311174375"/>
          <c:w val="0.82869118771851513"/>
          <c:h val="0.7138029751331979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cat>
            <c:numRef>
              <c:f>'[Chart in Microsoft PowerPoint]Sheet1'!$A$9:$A$35</c:f>
              <c:numCache>
                <c:formatCode>General</c:formatCode>
                <c:ptCount val="2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</c:numCache>
            </c:numRef>
          </c:cat>
          <c:val>
            <c:numRef>
              <c:f>'[Chart in Microsoft PowerPoint]Sheet1'!$I$9:$I$35</c:f>
              <c:numCache>
                <c:formatCode>0.0%</c:formatCode>
                <c:ptCount val="27"/>
                <c:pt idx="0">
                  <c:v>7.0881226053639848E-2</c:v>
                </c:pt>
                <c:pt idx="1">
                  <c:v>8.05893316765776E-2</c:v>
                </c:pt>
                <c:pt idx="2">
                  <c:v>5.8849020627491824E-2</c:v>
                </c:pt>
                <c:pt idx="3">
                  <c:v>2.0152222798823716E-2</c:v>
                </c:pt>
                <c:pt idx="4">
                  <c:v>3.8814154742524219E-2</c:v>
                </c:pt>
                <c:pt idx="5">
                  <c:v>5.1821446895844045E-2</c:v>
                </c:pt>
                <c:pt idx="6">
                  <c:v>6.0182317019205345E-2</c:v>
                </c:pt>
                <c:pt idx="7">
                  <c:v>5.4383918154895343E-2</c:v>
                </c:pt>
                <c:pt idx="8">
                  <c:v>2.9543419874664252E-2</c:v>
                </c:pt>
                <c:pt idx="9">
                  <c:v>6.9695872556118392E-3</c:v>
                </c:pt>
                <c:pt idx="10">
                  <c:v>-4.2304951905949413E-2</c:v>
                </c:pt>
                <c:pt idx="11">
                  <c:v>-3.6206418200314366E-2</c:v>
                </c:pt>
                <c:pt idx="12">
                  <c:v>-2.9621080977110966E-2</c:v>
                </c:pt>
                <c:pt idx="13">
                  <c:v>-3.3316224161261662E-2</c:v>
                </c:pt>
                <c:pt idx="14">
                  <c:v>-3.6798694824617076E-2</c:v>
                </c:pt>
                <c:pt idx="15">
                  <c:v>-6.2245440056667267E-2</c:v>
                </c:pt>
                <c:pt idx="16">
                  <c:v>-3.6396489416623677E-2</c:v>
                </c:pt>
                <c:pt idx="17">
                  <c:v>-3.5915990116484234E-2</c:v>
                </c:pt>
                <c:pt idx="18">
                  <c:v>-5.8040896508616845E-2</c:v>
                </c:pt>
                <c:pt idx="19">
                  <c:v>-8.6777668952007836E-2</c:v>
                </c:pt>
                <c:pt idx="20">
                  <c:v>-9.8179087666604159E-2</c:v>
                </c:pt>
                <c:pt idx="21">
                  <c:v>-8.6418613239774719E-2</c:v>
                </c:pt>
                <c:pt idx="22">
                  <c:v>-8.0007601672367937E-2</c:v>
                </c:pt>
                <c:pt idx="23">
                  <c:v>-0.10021280711936545</c:v>
                </c:pt>
                <c:pt idx="24">
                  <c:v>-9.206200093940814E-2</c:v>
                </c:pt>
                <c:pt idx="25">
                  <c:v>-0.1003780718336483</c:v>
                </c:pt>
                <c:pt idx="26">
                  <c:v>-5.9200933216681281E-2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C1D-468A-AE78-E786966B2B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0199680"/>
        <c:axId val="190222720"/>
      </c:lineChart>
      <c:catAx>
        <c:axId val="190199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>
            <a:prstDash val="solid"/>
          </a:ln>
        </c:spPr>
        <c:crossAx val="190222720"/>
        <c:crosses val="autoZero"/>
        <c:auto val="1"/>
        <c:lblAlgn val="ctr"/>
        <c:lblOffset val="100"/>
        <c:noMultiLvlLbl val="0"/>
      </c:catAx>
      <c:valAx>
        <c:axId val="1902227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600" dirty="0"/>
                  <a:t>Washington</a:t>
                </a:r>
                <a:r>
                  <a:rPr lang="en-US" sz="1600" baseline="0" dirty="0"/>
                  <a:t> State Relative to National Average (%)</a:t>
                </a:r>
              </a:p>
              <a:p>
                <a:pPr>
                  <a:defRPr/>
                </a:pPr>
                <a:endParaRPr lang="en-US" dirty="0"/>
              </a:p>
            </c:rich>
          </c:tx>
          <c:layout>
            <c:manualLayout>
              <c:xMode val="edge"/>
              <c:yMode val="edge"/>
              <c:x val="1.9021436060973985E-2"/>
              <c:y val="0.12149959995428052"/>
            </c:manualLayout>
          </c:layout>
          <c:overlay val="0"/>
        </c:title>
        <c:numFmt formatCode="0.0%" sourceLinked="1"/>
        <c:majorTickMark val="out"/>
        <c:minorTickMark val="none"/>
        <c:tickLblPos val="nextTo"/>
        <c:crossAx val="1901996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b="1" u="sng" dirty="0">
                <a:solidFill>
                  <a:srgbClr val="0070C0"/>
                </a:solidFill>
              </a:rPr>
              <a:t>Percentage</a:t>
            </a:r>
            <a:r>
              <a:rPr lang="en-US" sz="3200" b="1" u="sng" baseline="0" dirty="0">
                <a:solidFill>
                  <a:srgbClr val="0070C0"/>
                </a:solidFill>
              </a:rPr>
              <a:t> of Income Paid By Rich And Poor</a:t>
            </a:r>
          </a:p>
          <a:p>
            <a:pPr>
              <a:defRPr/>
            </a:pPr>
            <a:r>
              <a:rPr lang="en-US" sz="3200" baseline="0" dirty="0">
                <a:solidFill>
                  <a:srgbClr val="0070C0"/>
                </a:solidFill>
              </a:rPr>
              <a:t>(All 50 U.S. States)</a:t>
            </a:r>
            <a:endParaRPr lang="en-US" sz="3200" dirty="0">
              <a:solidFill>
                <a:srgbClr val="0070C0"/>
              </a:solidFill>
            </a:endParaRPr>
          </a:p>
        </c:rich>
      </c:tx>
      <c:layout>
        <c:manualLayout>
          <c:xMode val="edge"/>
          <c:yMode val="edge"/>
          <c:x val="0.17726618705035971"/>
          <c:y val="1.48400759777068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5742461149190869E-2"/>
          <c:y val="0.19357267427952193"/>
          <c:w val="0.89226713117694822"/>
          <c:h val="0.78731147422625392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'WITHOUT D.C.'!$M$4:$M$53</c:f>
              <c:numCache>
                <c:formatCode>0.00</c:formatCode>
                <c:ptCount val="50"/>
                <c:pt idx="0">
                  <c:v>-5.5</c:v>
                </c:pt>
                <c:pt idx="1">
                  <c:v>-7</c:v>
                </c:pt>
                <c:pt idx="2">
                  <c:v>-7.5</c:v>
                </c:pt>
                <c:pt idx="3">
                  <c:v>-7.9</c:v>
                </c:pt>
                <c:pt idx="4">
                  <c:v>-8.3000000000000007</c:v>
                </c:pt>
                <c:pt idx="5">
                  <c:v>-8.6999999999999993</c:v>
                </c:pt>
                <c:pt idx="6">
                  <c:v>-8.6999999999999993</c:v>
                </c:pt>
                <c:pt idx="7">
                  <c:v>-8.6999999999999993</c:v>
                </c:pt>
                <c:pt idx="8">
                  <c:v>-8.6999999999999993</c:v>
                </c:pt>
                <c:pt idx="9">
                  <c:v>-8.6999999999999993</c:v>
                </c:pt>
                <c:pt idx="10">
                  <c:v>-8.6999999999999993</c:v>
                </c:pt>
                <c:pt idx="11">
                  <c:v>-9.1</c:v>
                </c:pt>
                <c:pt idx="12">
                  <c:v>-9.1999999999999993</c:v>
                </c:pt>
                <c:pt idx="13">
                  <c:v>-9.4</c:v>
                </c:pt>
                <c:pt idx="14">
                  <c:v>-9.5</c:v>
                </c:pt>
                <c:pt idx="15">
                  <c:v>-9.5</c:v>
                </c:pt>
                <c:pt idx="16">
                  <c:v>-9.6</c:v>
                </c:pt>
                <c:pt idx="17">
                  <c:v>-9.8000000000000007</c:v>
                </c:pt>
                <c:pt idx="18">
                  <c:v>-9.8000000000000007</c:v>
                </c:pt>
                <c:pt idx="19">
                  <c:v>-9.9</c:v>
                </c:pt>
                <c:pt idx="20">
                  <c:v>-9.9</c:v>
                </c:pt>
                <c:pt idx="21">
                  <c:v>-10.1</c:v>
                </c:pt>
                <c:pt idx="22">
                  <c:v>-10.1</c:v>
                </c:pt>
                <c:pt idx="23">
                  <c:v>-10.199999999999999</c:v>
                </c:pt>
                <c:pt idx="24">
                  <c:v>-10.199999999999999</c:v>
                </c:pt>
                <c:pt idx="25">
                  <c:v>-10.3</c:v>
                </c:pt>
                <c:pt idx="26">
                  <c:v>-10.4</c:v>
                </c:pt>
                <c:pt idx="27">
                  <c:v>-10.5</c:v>
                </c:pt>
                <c:pt idx="28">
                  <c:v>-10.5</c:v>
                </c:pt>
                <c:pt idx="29">
                  <c:v>-10.6</c:v>
                </c:pt>
                <c:pt idx="30">
                  <c:v>-10.7</c:v>
                </c:pt>
                <c:pt idx="31">
                  <c:v>-11.1</c:v>
                </c:pt>
                <c:pt idx="32">
                  <c:v>-11.2</c:v>
                </c:pt>
                <c:pt idx="33">
                  <c:v>-11.3</c:v>
                </c:pt>
                <c:pt idx="34">
                  <c:v>-11.4</c:v>
                </c:pt>
                <c:pt idx="35">
                  <c:v>-11.4</c:v>
                </c:pt>
                <c:pt idx="36">
                  <c:v>-11.5</c:v>
                </c:pt>
                <c:pt idx="37">
                  <c:v>-11.9</c:v>
                </c:pt>
                <c:pt idx="38">
                  <c:v>-12.1</c:v>
                </c:pt>
                <c:pt idx="39">
                  <c:v>-12.3</c:v>
                </c:pt>
                <c:pt idx="40">
                  <c:v>-12.4</c:v>
                </c:pt>
                <c:pt idx="41">
                  <c:v>-12.7</c:v>
                </c:pt>
                <c:pt idx="42">
                  <c:v>-12.8</c:v>
                </c:pt>
                <c:pt idx="43">
                  <c:v>-13</c:v>
                </c:pt>
                <c:pt idx="44">
                  <c:v>-13</c:v>
                </c:pt>
                <c:pt idx="45">
                  <c:v>-13.2</c:v>
                </c:pt>
                <c:pt idx="46">
                  <c:v>-13.8</c:v>
                </c:pt>
                <c:pt idx="47">
                  <c:v>-14.4</c:v>
                </c:pt>
                <c:pt idx="48">
                  <c:v>-15</c:v>
                </c:pt>
                <c:pt idx="49">
                  <c:v>-17.8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69-4355-BF54-88590009C41F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'WITHOUT D.C.'!$N$4:$N$53</c:f>
              <c:numCache>
                <c:formatCode>0.00</c:formatCode>
                <c:ptCount val="50"/>
                <c:pt idx="0">
                  <c:v>6.5</c:v>
                </c:pt>
                <c:pt idx="1">
                  <c:v>2.5</c:v>
                </c:pt>
                <c:pt idx="2">
                  <c:v>6.7</c:v>
                </c:pt>
                <c:pt idx="3">
                  <c:v>6.5</c:v>
                </c:pt>
                <c:pt idx="4">
                  <c:v>6.8</c:v>
                </c:pt>
                <c:pt idx="5">
                  <c:v>6.5</c:v>
                </c:pt>
                <c:pt idx="6">
                  <c:v>8.6</c:v>
                </c:pt>
                <c:pt idx="7">
                  <c:v>8.6</c:v>
                </c:pt>
                <c:pt idx="8">
                  <c:v>10.1</c:v>
                </c:pt>
                <c:pt idx="9">
                  <c:v>9.8000000000000007</c:v>
                </c:pt>
                <c:pt idx="10">
                  <c:v>10.4</c:v>
                </c:pt>
                <c:pt idx="11">
                  <c:v>3</c:v>
                </c:pt>
                <c:pt idx="12">
                  <c:v>7.2</c:v>
                </c:pt>
                <c:pt idx="13">
                  <c:v>7.4</c:v>
                </c:pt>
                <c:pt idx="14">
                  <c:v>6.7</c:v>
                </c:pt>
                <c:pt idx="15">
                  <c:v>6.4</c:v>
                </c:pt>
                <c:pt idx="16">
                  <c:v>2.6</c:v>
                </c:pt>
                <c:pt idx="17">
                  <c:v>9</c:v>
                </c:pt>
                <c:pt idx="18">
                  <c:v>7</c:v>
                </c:pt>
                <c:pt idx="19">
                  <c:v>5</c:v>
                </c:pt>
                <c:pt idx="20">
                  <c:v>6.2</c:v>
                </c:pt>
                <c:pt idx="21">
                  <c:v>8.1</c:v>
                </c:pt>
                <c:pt idx="22">
                  <c:v>7.7</c:v>
                </c:pt>
                <c:pt idx="23">
                  <c:v>6.7</c:v>
                </c:pt>
                <c:pt idx="24">
                  <c:v>1.9</c:v>
                </c:pt>
                <c:pt idx="25">
                  <c:v>4.5</c:v>
                </c:pt>
                <c:pt idx="26">
                  <c:v>6.2</c:v>
                </c:pt>
                <c:pt idx="27">
                  <c:v>12.4</c:v>
                </c:pt>
                <c:pt idx="28">
                  <c:v>2.8</c:v>
                </c:pt>
                <c:pt idx="29">
                  <c:v>6</c:v>
                </c:pt>
                <c:pt idx="30">
                  <c:v>7</c:v>
                </c:pt>
                <c:pt idx="31">
                  <c:v>8.6999999999999993</c:v>
                </c:pt>
                <c:pt idx="32">
                  <c:v>2.5</c:v>
                </c:pt>
                <c:pt idx="33">
                  <c:v>6.9</c:v>
                </c:pt>
                <c:pt idx="34">
                  <c:v>7.4</c:v>
                </c:pt>
                <c:pt idx="35">
                  <c:v>11.3</c:v>
                </c:pt>
                <c:pt idx="36">
                  <c:v>8.5</c:v>
                </c:pt>
                <c:pt idx="37">
                  <c:v>6.2</c:v>
                </c:pt>
                <c:pt idx="38">
                  <c:v>7.9</c:v>
                </c:pt>
                <c:pt idx="39">
                  <c:v>6.5</c:v>
                </c:pt>
                <c:pt idx="40">
                  <c:v>7.7</c:v>
                </c:pt>
                <c:pt idx="41">
                  <c:v>2.2999999999999998</c:v>
                </c:pt>
                <c:pt idx="42">
                  <c:v>6.8</c:v>
                </c:pt>
                <c:pt idx="43">
                  <c:v>5.9</c:v>
                </c:pt>
                <c:pt idx="44">
                  <c:v>3.1</c:v>
                </c:pt>
                <c:pt idx="45">
                  <c:v>6.2</c:v>
                </c:pt>
                <c:pt idx="46">
                  <c:v>6</c:v>
                </c:pt>
                <c:pt idx="47">
                  <c:v>7.4</c:v>
                </c:pt>
                <c:pt idx="48">
                  <c:v>8.9</c:v>
                </c:pt>
                <c:pt idx="4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69-4355-BF54-88590009C4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6329840"/>
        <c:axId val="426330168"/>
      </c:barChart>
      <c:catAx>
        <c:axId val="426329840"/>
        <c:scaling>
          <c:orientation val="minMax"/>
        </c:scaling>
        <c:delete val="1"/>
        <c:axPos val="b"/>
        <c:majorTickMark val="none"/>
        <c:minorTickMark val="none"/>
        <c:tickLblPos val="nextTo"/>
        <c:crossAx val="426330168"/>
        <c:crosses val="autoZero"/>
        <c:auto val="1"/>
        <c:lblAlgn val="ctr"/>
        <c:lblOffset val="100"/>
        <c:noMultiLvlLbl val="0"/>
      </c:catAx>
      <c:valAx>
        <c:axId val="426330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/>
                  <a:t>Blue</a:t>
                </a:r>
                <a:r>
                  <a:rPr lang="en-US" sz="1600" b="1" baseline="0" dirty="0"/>
                  <a:t> = Bottom 20%; Red = Top 1%</a:t>
                </a:r>
              </a:p>
              <a:p>
                <a:pPr>
                  <a:defRPr/>
                </a:pP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6329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u="sng" baseline="0" dirty="0"/>
              <a:t>Bottom 20</a:t>
            </a:r>
            <a:r>
              <a:rPr lang="en-US" sz="2800" b="1" u="sng" baseline="0" dirty="0" smtClean="0"/>
              <a:t>%</a:t>
            </a:r>
            <a:endParaRPr lang="en-US" sz="2800" b="1" u="sng" baseline="0" dirty="0"/>
          </a:p>
          <a:p>
            <a:pPr>
              <a:defRPr/>
            </a:pPr>
            <a:endParaRPr lang="en-US" baseline="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7532036436621891E-2"/>
          <c:y val="0.10590776056571943"/>
          <c:w val="0.91262737378415937"/>
          <c:h val="0.84097796774260947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'SIMPLE BAR CHART'!$M$3:$M$6</c:f>
              <c:strCache>
                <c:ptCount val="4"/>
                <c:pt idx="0">
                  <c:v>WASHINGTON</c:v>
                </c:pt>
                <c:pt idx="1">
                  <c:v>OREGON</c:v>
                </c:pt>
                <c:pt idx="2">
                  <c:v>CALIFORNIA</c:v>
                </c:pt>
                <c:pt idx="3">
                  <c:v>NEW YORK</c:v>
                </c:pt>
              </c:strCache>
            </c:strRef>
          </c:cat>
          <c:val>
            <c:numRef>
              <c:f>'SIMPLE BAR CHART'!$N$3:$N$6</c:f>
              <c:numCache>
                <c:formatCode>0.00</c:formatCode>
                <c:ptCount val="4"/>
                <c:pt idx="0">
                  <c:v>0</c:v>
                </c:pt>
                <c:pt idx="1">
                  <c:v>1.9</c:v>
                </c:pt>
                <c:pt idx="2">
                  <c:v>-0.7</c:v>
                </c:pt>
                <c:pt idx="3">
                  <c:v>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FA-4F0A-9DCC-3F50BDAAFB98}"/>
            </c:ext>
          </c:extLst>
        </c:ser>
        <c:ser>
          <c:idx val="1"/>
          <c:order val="1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'SIMPLE BAR CHART'!$M$3:$M$6</c:f>
              <c:strCache>
                <c:ptCount val="4"/>
                <c:pt idx="0">
                  <c:v>WASHINGTON</c:v>
                </c:pt>
                <c:pt idx="1">
                  <c:v>OREGON</c:v>
                </c:pt>
                <c:pt idx="2">
                  <c:v>CALIFORNIA</c:v>
                </c:pt>
                <c:pt idx="3">
                  <c:v>NEW YORK</c:v>
                </c:pt>
              </c:strCache>
            </c:strRef>
          </c:cat>
          <c:val>
            <c:numRef>
              <c:f>'SIMPLE BAR CHART'!$O$3:$O$6</c:f>
              <c:numCache>
                <c:formatCode>0.00</c:formatCode>
                <c:ptCount val="4"/>
                <c:pt idx="0">
                  <c:v>4.5</c:v>
                </c:pt>
                <c:pt idx="1">
                  <c:v>5.8</c:v>
                </c:pt>
                <c:pt idx="2">
                  <c:v>4</c:v>
                </c:pt>
                <c:pt idx="3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FA-4F0A-9DCC-3F50BDAAFB98}"/>
            </c:ext>
          </c:extLst>
        </c:ser>
        <c:ser>
          <c:idx val="2"/>
          <c:order val="2"/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'SIMPLE BAR CHART'!$M$3:$M$6</c:f>
              <c:strCache>
                <c:ptCount val="4"/>
                <c:pt idx="0">
                  <c:v>WASHINGTON</c:v>
                </c:pt>
                <c:pt idx="1">
                  <c:v>OREGON</c:v>
                </c:pt>
                <c:pt idx="2">
                  <c:v>CALIFORNIA</c:v>
                </c:pt>
                <c:pt idx="3">
                  <c:v>NEW YORK</c:v>
                </c:pt>
              </c:strCache>
            </c:strRef>
          </c:cat>
          <c:val>
            <c:numRef>
              <c:f>'SIMPLE BAR CHART'!$P$3:$P$6</c:f>
              <c:numCache>
                <c:formatCode>0.00</c:formatCode>
                <c:ptCount val="4"/>
                <c:pt idx="0">
                  <c:v>13.3</c:v>
                </c:pt>
                <c:pt idx="1">
                  <c:v>2.2999999999999998</c:v>
                </c:pt>
                <c:pt idx="2">
                  <c:v>7.2</c:v>
                </c:pt>
                <c:pt idx="3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FA-4F0A-9DCC-3F50BDAAFB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5615072"/>
        <c:axId val="425611136"/>
      </c:barChart>
      <c:catAx>
        <c:axId val="4256150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5611136"/>
        <c:crosses val="autoZero"/>
        <c:auto val="1"/>
        <c:lblAlgn val="ctr"/>
        <c:lblOffset val="100"/>
        <c:noMultiLvlLbl val="0"/>
      </c:catAx>
      <c:valAx>
        <c:axId val="425611136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5615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u="sng" dirty="0"/>
              <a:t>Top 1%</a:t>
            </a:r>
          </a:p>
        </c:rich>
      </c:tx>
      <c:layout>
        <c:manualLayout>
          <c:xMode val="edge"/>
          <c:yMode val="edge"/>
          <c:x val="0.27054177602799651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59786552416242"/>
          <c:y val="0.11228149575923822"/>
          <c:w val="0.7819258530183727"/>
          <c:h val="0.83131451553924929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'SIMPLE BAR CHART'!$G$3:$G$6</c:f>
              <c:strCache>
                <c:ptCount val="4"/>
                <c:pt idx="0">
                  <c:v>WASHINGTON</c:v>
                </c:pt>
                <c:pt idx="1">
                  <c:v>OREGON</c:v>
                </c:pt>
                <c:pt idx="2">
                  <c:v>CALIFORNIA</c:v>
                </c:pt>
                <c:pt idx="3">
                  <c:v>NEW YORK</c:v>
                </c:pt>
              </c:strCache>
            </c:strRef>
          </c:cat>
          <c:val>
            <c:numRef>
              <c:f>'SIMPLE BAR CHART'!$H$3:$H$6</c:f>
              <c:numCache>
                <c:formatCode>0.00</c:formatCode>
                <c:ptCount val="4"/>
                <c:pt idx="0">
                  <c:v>0</c:v>
                </c:pt>
                <c:pt idx="1">
                  <c:v>6.3</c:v>
                </c:pt>
                <c:pt idx="2">
                  <c:v>10</c:v>
                </c:pt>
                <c:pt idx="3">
                  <c:v>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03-4477-8212-8AE87E7E0B08}"/>
            </c:ext>
          </c:extLst>
        </c:ser>
        <c:ser>
          <c:idx val="1"/>
          <c:order val="1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'SIMPLE BAR CHART'!$G$3:$G$6</c:f>
              <c:strCache>
                <c:ptCount val="4"/>
                <c:pt idx="0">
                  <c:v>WASHINGTON</c:v>
                </c:pt>
                <c:pt idx="1">
                  <c:v>OREGON</c:v>
                </c:pt>
                <c:pt idx="2">
                  <c:v>CALIFORNIA</c:v>
                </c:pt>
                <c:pt idx="3">
                  <c:v>NEW YORK</c:v>
                </c:pt>
              </c:strCache>
            </c:strRef>
          </c:cat>
          <c:val>
            <c:numRef>
              <c:f>'SIMPLE BAR CHART'!$I$3:$I$6</c:f>
              <c:numCache>
                <c:formatCode>0.00</c:formatCode>
                <c:ptCount val="4"/>
                <c:pt idx="0">
                  <c:v>1.3</c:v>
                </c:pt>
                <c:pt idx="1">
                  <c:v>1.7</c:v>
                </c:pt>
                <c:pt idx="2">
                  <c:v>1.5</c:v>
                </c:pt>
                <c:pt idx="3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03-4477-8212-8AE87E7E0B08}"/>
            </c:ext>
          </c:extLst>
        </c:ser>
        <c:ser>
          <c:idx val="2"/>
          <c:order val="2"/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'SIMPLE BAR CHART'!$G$3:$G$6</c:f>
              <c:strCache>
                <c:ptCount val="4"/>
                <c:pt idx="0">
                  <c:v>WASHINGTON</c:v>
                </c:pt>
                <c:pt idx="1">
                  <c:v>OREGON</c:v>
                </c:pt>
                <c:pt idx="2">
                  <c:v>CALIFORNIA</c:v>
                </c:pt>
                <c:pt idx="3">
                  <c:v>NEW YORK</c:v>
                </c:pt>
              </c:strCache>
            </c:strRef>
          </c:cat>
          <c:val>
            <c:numRef>
              <c:f>'SIMPLE BAR CHART'!$J$3:$J$6</c:f>
              <c:numCache>
                <c:formatCode>0.00</c:formatCode>
                <c:ptCount val="4"/>
                <c:pt idx="0">
                  <c:v>1.7</c:v>
                </c:pt>
                <c:pt idx="1">
                  <c:v>0.1</c:v>
                </c:pt>
                <c:pt idx="2">
                  <c:v>0.8</c:v>
                </c:pt>
                <c:pt idx="3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03-4477-8212-8AE87E7E0B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8061168"/>
        <c:axId val="428059528"/>
      </c:barChart>
      <c:catAx>
        <c:axId val="4280611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8059528"/>
        <c:crosses val="autoZero"/>
        <c:auto val="1"/>
        <c:lblAlgn val="ctr"/>
        <c:lblOffset val="100"/>
        <c:noMultiLvlLbl val="0"/>
      </c:catAx>
      <c:valAx>
        <c:axId val="428059528"/>
        <c:scaling>
          <c:orientation val="minMax"/>
          <c:max val="20"/>
        </c:scaling>
        <c:delete val="0"/>
        <c:axPos val="b"/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8061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u="sng" baseline="0"/>
            </a:pPr>
            <a:r>
              <a:rPr lang="en-US" sz="2800" u="sng" baseline="0" dirty="0"/>
              <a:t>50 States:  Tax Intensity </a:t>
            </a:r>
            <a:r>
              <a:rPr lang="en-US" sz="2800" u="sng" baseline="0" dirty="0" smtClean="0"/>
              <a:t>and </a:t>
            </a:r>
            <a:r>
              <a:rPr lang="en-US" sz="2800" u="sng" baseline="0" dirty="0"/>
              <a:t>Tax </a:t>
            </a:r>
            <a:r>
              <a:rPr lang="en-US" sz="2800" u="sng" baseline="0" dirty="0" err="1"/>
              <a:t>Regressivity</a:t>
            </a:r>
            <a:r>
              <a:rPr lang="en-US" sz="2800" u="sng" baseline="0" dirty="0"/>
              <a:t>  </a:t>
            </a:r>
          </a:p>
        </c:rich>
      </c:tx>
      <c:layout>
        <c:manualLayout>
          <c:xMode val="edge"/>
          <c:yMode val="edge"/>
          <c:x val="0.26051054642471533"/>
          <c:y val="3.9566906792387925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091885626751397"/>
          <c:y val="7.6753939816140343E-2"/>
          <c:w val="0.86215445291560777"/>
          <c:h val="0.76405873264768931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pPr>
              <a:solidFill>
                <a:srgbClr val="FF0000"/>
              </a:solidFill>
            </c:spPr>
          </c:marker>
          <c:dPt>
            <c:idx val="0"/>
            <c:marker>
              <c:spPr>
                <a:solidFill>
                  <a:srgbClr val="00B0F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61F1-4429-84DC-F824810641B6}"/>
              </c:ext>
            </c:extLst>
          </c:dPt>
          <c:dPt>
            <c:idx val="4"/>
            <c:marker>
              <c:spPr>
                <a:solidFill>
                  <a:srgbClr val="00B0F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61F1-4429-84DC-F824810641B6}"/>
              </c:ext>
            </c:extLst>
          </c:dPt>
          <c:dPt>
            <c:idx val="6"/>
            <c:marker>
              <c:spPr>
                <a:solidFill>
                  <a:srgbClr val="00B0F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61F1-4429-84DC-F824810641B6}"/>
              </c:ext>
            </c:extLst>
          </c:dPt>
          <c:dPt>
            <c:idx val="7"/>
            <c:marker>
              <c:spPr>
                <a:solidFill>
                  <a:srgbClr val="00B0F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61F1-4429-84DC-F824810641B6}"/>
              </c:ext>
            </c:extLst>
          </c:dPt>
          <c:dPt>
            <c:idx val="8"/>
            <c:marker>
              <c:spPr>
                <a:solidFill>
                  <a:srgbClr val="00B0F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61F1-4429-84DC-F824810641B6}"/>
              </c:ext>
            </c:extLst>
          </c:dPt>
          <c:dPt>
            <c:idx val="12"/>
            <c:marker>
              <c:spPr>
                <a:solidFill>
                  <a:srgbClr val="00B0F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61F1-4429-84DC-F824810641B6}"/>
              </c:ext>
            </c:extLst>
          </c:dPt>
          <c:dPt>
            <c:idx val="13"/>
            <c:marker>
              <c:spPr>
                <a:solidFill>
                  <a:srgbClr val="00B0F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61F1-4429-84DC-F824810641B6}"/>
              </c:ext>
            </c:extLst>
          </c:dPt>
          <c:dPt>
            <c:idx val="15"/>
            <c:marker>
              <c:spPr>
                <a:solidFill>
                  <a:srgbClr val="00B0F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61F1-4429-84DC-F824810641B6}"/>
              </c:ext>
            </c:extLst>
          </c:dPt>
          <c:dPt>
            <c:idx val="20"/>
            <c:marker>
              <c:spPr>
                <a:solidFill>
                  <a:srgbClr val="00B0F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61F1-4429-84DC-F824810641B6}"/>
              </c:ext>
            </c:extLst>
          </c:dPt>
          <c:dPt>
            <c:idx val="22"/>
            <c:marker>
              <c:spPr>
                <a:solidFill>
                  <a:srgbClr val="00B0F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61F1-4429-84DC-F824810641B6}"/>
              </c:ext>
            </c:extLst>
          </c:dPt>
          <c:dPt>
            <c:idx val="25"/>
            <c:marker>
              <c:spPr>
                <a:solidFill>
                  <a:srgbClr val="00B0F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61F1-4429-84DC-F824810641B6}"/>
              </c:ext>
            </c:extLst>
          </c:dPt>
          <c:dPt>
            <c:idx val="27"/>
            <c:marker>
              <c:spPr>
                <a:solidFill>
                  <a:srgbClr val="00B0F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61F1-4429-84DC-F824810641B6}"/>
              </c:ext>
            </c:extLst>
          </c:dPt>
          <c:dPt>
            <c:idx val="30"/>
            <c:marker>
              <c:spPr>
                <a:solidFill>
                  <a:srgbClr val="00B0F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61F1-4429-84DC-F824810641B6}"/>
              </c:ext>
            </c:extLst>
          </c:dPt>
          <c:dPt>
            <c:idx val="31"/>
            <c:marker>
              <c:spPr>
                <a:solidFill>
                  <a:srgbClr val="00B0F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61F1-4429-84DC-F824810641B6}"/>
              </c:ext>
            </c:extLst>
          </c:dPt>
          <c:dPt>
            <c:idx val="33"/>
            <c:marker>
              <c:spPr>
                <a:solidFill>
                  <a:srgbClr val="00B0F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E-61F1-4429-84DC-F824810641B6}"/>
              </c:ext>
            </c:extLst>
          </c:dPt>
          <c:dPt>
            <c:idx val="34"/>
            <c:marker>
              <c:spPr>
                <a:solidFill>
                  <a:srgbClr val="00B0F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F-61F1-4429-84DC-F824810641B6}"/>
              </c:ext>
            </c:extLst>
          </c:dPt>
          <c:dPt>
            <c:idx val="43"/>
            <c:marker>
              <c:spPr>
                <a:solidFill>
                  <a:srgbClr val="00B0F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0-61F1-4429-84DC-F824810641B6}"/>
              </c:ext>
            </c:extLst>
          </c:dPt>
          <c:dPt>
            <c:idx val="47"/>
            <c:marker>
              <c:spPr>
                <a:solidFill>
                  <a:srgbClr val="00B0F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1-61F1-4429-84DC-F824810641B6}"/>
              </c:ext>
            </c:extLst>
          </c:dPt>
          <c:dPt>
            <c:idx val="48"/>
            <c:marker>
              <c:spPr>
                <a:solidFill>
                  <a:srgbClr val="00B0F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2-61F1-4429-84DC-F824810641B6}"/>
              </c:ext>
            </c:extLst>
          </c:dPt>
          <c:dPt>
            <c:idx val="49"/>
            <c:marker>
              <c:spPr>
                <a:solidFill>
                  <a:srgbClr val="00B0F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3-61F1-4429-84DC-F824810641B6}"/>
              </c:ext>
            </c:extLst>
          </c:dPt>
          <c:dLbls>
            <c:dLbl>
              <c:idx val="0"/>
              <c:layout/>
              <c:tx>
                <c:strRef>
                  <c:f>'2013'!$B$4</c:f>
                  <c:strCache>
                    <c:ptCount val="1"/>
                    <c:pt idx="0">
                      <c:v>DE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{9BD94D3F-AA97-490A-9462-FB7AA4AF33F1}</c15:txfldGUID>
                      <c15:f>'2013'!$B$4</c15:f>
                      <c15:dlblFieldTableCache>
                        <c:ptCount val="1"/>
                        <c:pt idx="0">
                          <c:v>DE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0-61F1-4429-84DC-F824810641B6}"/>
                </c:ext>
              </c:extLst>
            </c:dLbl>
            <c:dLbl>
              <c:idx val="1"/>
              <c:layout/>
              <c:tx>
                <c:strRef>
                  <c:f>'2013'!$B$5</c:f>
                  <c:strCache>
                    <c:ptCount val="1"/>
                    <c:pt idx="0">
                      <c:v>MT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{E385AFBD-A87B-4C93-9A59-EC3E1667C46C}</c15:txfldGUID>
                      <c15:f>'2013'!$B$5</c15:f>
                      <c15:dlblFieldTableCache>
                        <c:ptCount val="1"/>
                        <c:pt idx="0">
                          <c:v>MT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4-61F1-4429-84DC-F824810641B6}"/>
                </c:ext>
              </c:extLst>
            </c:dLbl>
            <c:dLbl>
              <c:idx val="2"/>
              <c:layout/>
              <c:tx>
                <c:strRef>
                  <c:f>'2013'!$B$6</c:f>
                  <c:strCache>
                    <c:ptCount val="1"/>
                    <c:pt idx="0">
                      <c:v>AK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{ECC87047-C4F2-4FB5-ACA8-ED8E45F4299C}</c15:txfldGUID>
                      <c15:f>'2013'!$B$6</c15:f>
                      <c15:dlblFieldTableCache>
                        <c:ptCount val="1"/>
                        <c:pt idx="0">
                          <c:v>AK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5-61F1-4429-84DC-F824810641B6}"/>
                </c:ext>
              </c:extLst>
            </c:dLbl>
            <c:dLbl>
              <c:idx val="3"/>
              <c:layout/>
              <c:tx>
                <c:strRef>
                  <c:f>'2013'!$B$7</c:f>
                  <c:strCache>
                    <c:ptCount val="1"/>
                    <c:pt idx="0">
                      <c:v>SC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{D2CEA97C-12D6-4968-ACBC-16E2ACAAF5B7}</c15:txfldGUID>
                      <c15:f>'2013'!$B$7</c15:f>
                      <c15:dlblFieldTableCache>
                        <c:ptCount val="1"/>
                        <c:pt idx="0">
                          <c:v>SC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6-61F1-4429-84DC-F824810641B6}"/>
                </c:ext>
              </c:extLst>
            </c:dLbl>
            <c:dLbl>
              <c:idx val="4"/>
              <c:layout/>
              <c:tx>
                <c:strRef>
                  <c:f>'2013'!$B$8</c:f>
                  <c:strCache>
                    <c:ptCount val="1"/>
                    <c:pt idx="0">
                      <c:v>OR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{AAD0C365-9CE4-494F-868A-79F97E759426}</c15:txfldGUID>
                      <c15:f>'2013'!$B$8</c15:f>
                      <c15:dlblFieldTableCache>
                        <c:ptCount val="1"/>
                        <c:pt idx="0">
                          <c:v>OR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1-61F1-4429-84DC-F824810641B6}"/>
                </c:ext>
              </c:extLst>
            </c:dLbl>
            <c:dLbl>
              <c:idx val="5"/>
              <c:layout/>
              <c:tx>
                <c:strRef>
                  <c:f>'2013'!$B$9</c:f>
                  <c:strCache>
                    <c:ptCount val="1"/>
                    <c:pt idx="0">
                      <c:v>WY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{DAB6F883-1EDE-4CA5-9508-E7F0E78A2D8A}</c15:txfldGUID>
                      <c15:f>'2013'!$B$9</c15:f>
                      <c15:dlblFieldTableCache>
                        <c:ptCount val="1"/>
                        <c:pt idx="0">
                          <c:v>WY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7-61F1-4429-84DC-F824810641B6}"/>
                </c:ext>
              </c:extLst>
            </c:dLbl>
            <c:dLbl>
              <c:idx val="6"/>
              <c:layout/>
              <c:tx>
                <c:strRef>
                  <c:f>'2013'!$B$10</c:f>
                  <c:strCache>
                    <c:ptCount val="1"/>
                    <c:pt idx="0">
                      <c:v>NH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{82327EC8-2742-4110-A75B-5AFF288F56E7}</c15:txfldGUID>
                      <c15:f>'2013'!$B$10</c15:f>
                      <c15:dlblFieldTableCache>
                        <c:ptCount val="1"/>
                        <c:pt idx="0">
                          <c:v>NH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2-61F1-4429-84DC-F824810641B6}"/>
                </c:ext>
              </c:extLst>
            </c:dLbl>
            <c:dLbl>
              <c:idx val="7"/>
              <c:layout/>
              <c:tx>
                <c:strRef>
                  <c:f>'2013'!$B$11</c:f>
                  <c:strCache>
                    <c:ptCount val="1"/>
                    <c:pt idx="0">
                      <c:v>NV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{E29E343B-3C3C-43A9-AECB-4A800B4F33CF}</c15:txfldGUID>
                      <c15:f>'2013'!$B$11</c15:f>
                      <c15:dlblFieldTableCache>
                        <c:ptCount val="1"/>
                        <c:pt idx="0">
                          <c:v>NV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3-61F1-4429-84DC-F824810641B6}"/>
                </c:ext>
              </c:extLst>
            </c:dLbl>
            <c:dLbl>
              <c:idx val="8"/>
              <c:layout/>
              <c:tx>
                <c:strRef>
                  <c:f>'2013'!$B$12</c:f>
                  <c:strCache>
                    <c:ptCount val="1"/>
                    <c:pt idx="0">
                      <c:v>CO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{16E82185-3B8E-4D2B-B9E3-0FA3CFB7BBCF}</c15:txfldGUID>
                      <c15:f>'2013'!$B$12</c15:f>
                      <c15:dlblFieldTableCache>
                        <c:ptCount val="1"/>
                        <c:pt idx="0">
                          <c:v>CO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4-61F1-4429-84DC-F824810641B6}"/>
                </c:ext>
              </c:extLst>
            </c:dLbl>
            <c:dLbl>
              <c:idx val="9"/>
              <c:layout/>
              <c:tx>
                <c:strRef>
                  <c:f>'2013'!$B$13</c:f>
                  <c:strCache>
                    <c:ptCount val="1"/>
                    <c:pt idx="0">
                      <c:v>ID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{783E3550-631B-45A8-920A-15CF7FE4D169}</c15:txfldGUID>
                      <c15:f>'2013'!$B$13</c15:f>
                      <c15:dlblFieldTableCache>
                        <c:ptCount val="1"/>
                        <c:pt idx="0">
                          <c:v>ID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8-61F1-4429-84DC-F824810641B6}"/>
                </c:ext>
              </c:extLst>
            </c:dLbl>
            <c:dLbl>
              <c:idx val="10"/>
              <c:layout/>
              <c:tx>
                <c:strRef>
                  <c:f>'2013'!$B$14</c:f>
                  <c:strCache>
                    <c:ptCount val="1"/>
                    <c:pt idx="0">
                      <c:v>UT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{0F093CDF-0E70-44FB-91EE-7DA490F90C12}</c15:txfldGUID>
                      <c15:f>'2013'!$B$14</c15:f>
                      <c15:dlblFieldTableCache>
                        <c:ptCount val="1"/>
                        <c:pt idx="0">
                          <c:v>UT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9-61F1-4429-84DC-F824810641B6}"/>
                </c:ext>
              </c:extLst>
            </c:dLbl>
            <c:dLbl>
              <c:idx val="11"/>
              <c:layout/>
              <c:tx>
                <c:strRef>
                  <c:f>'2013'!$B$15</c:f>
                  <c:strCache>
                    <c:ptCount val="1"/>
                    <c:pt idx="0">
                      <c:v>WV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{2A24FD53-B68B-408C-A24B-24AF15A0AA9D}</c15:txfldGUID>
                      <c15:f>'2013'!$B$15</c15:f>
                      <c15:dlblFieldTableCache>
                        <c:ptCount val="1"/>
                        <c:pt idx="0">
                          <c:v>WV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A-61F1-4429-84DC-F824810641B6}"/>
                </c:ext>
              </c:extLst>
            </c:dLbl>
            <c:dLbl>
              <c:idx val="12"/>
              <c:layout/>
              <c:tx>
                <c:strRef>
                  <c:f>'2013'!$B$16</c:f>
                  <c:strCache>
                    <c:ptCount val="1"/>
                    <c:pt idx="0">
                      <c:v>MN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{71147DA3-B743-47AC-BF11-FB41DC259000}</c15:txfldGUID>
                      <c15:f>'2013'!$B$16</c15:f>
                      <c15:dlblFieldTableCache>
                        <c:ptCount val="1"/>
                        <c:pt idx="0">
                          <c:v>MN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5-61F1-4429-84DC-F824810641B6}"/>
                </c:ext>
              </c:extLst>
            </c:dLbl>
            <c:dLbl>
              <c:idx val="13"/>
              <c:layout/>
              <c:tx>
                <c:strRef>
                  <c:f>'2013'!$B$17</c:f>
                  <c:strCache>
                    <c:ptCount val="1"/>
                    <c:pt idx="0">
                      <c:v>VT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{CEA6C274-14E4-4F8C-8515-1BE232FC26CC}</c15:txfldGUID>
                      <c15:f>'2013'!$B$17</c15:f>
                      <c15:dlblFieldTableCache>
                        <c:ptCount val="1"/>
                        <c:pt idx="0">
                          <c:v>VT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6-61F1-4429-84DC-F824810641B6}"/>
                </c:ext>
              </c:extLst>
            </c:dLbl>
            <c:dLbl>
              <c:idx val="14"/>
              <c:layout/>
              <c:tx>
                <c:strRef>
                  <c:f>'2013'!$B$18</c:f>
                  <c:strCache>
                    <c:ptCount val="1"/>
                    <c:pt idx="0">
                      <c:v>WI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{9CEECBEB-1FA4-4396-B44C-894526B9F880}</c15:txfldGUID>
                      <c15:f>'2013'!$B$18</c15:f>
                      <c15:dlblFieldTableCache>
                        <c:ptCount val="1"/>
                        <c:pt idx="0">
                          <c:v>WI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B-61F1-4429-84DC-F824810641B6}"/>
                </c:ext>
              </c:extLst>
            </c:dLbl>
            <c:dLbl>
              <c:idx val="15"/>
              <c:layout/>
              <c:tx>
                <c:strRef>
                  <c:f>'2013'!$B$19</c:f>
                  <c:strCache>
                    <c:ptCount val="1"/>
                    <c:pt idx="0">
                      <c:v>VA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{F185AB74-0567-462C-8CD1-C947D0269F54}</c15:txfldGUID>
                      <c15:f>'2013'!$B$19</c15:f>
                      <c15:dlblFieldTableCache>
                        <c:ptCount val="1"/>
                        <c:pt idx="0">
                          <c:v>VA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7-61F1-4429-84DC-F824810641B6}"/>
                </c:ext>
              </c:extLst>
            </c:dLbl>
            <c:dLbl>
              <c:idx val="16"/>
              <c:layout/>
              <c:tx>
                <c:strRef>
                  <c:f>'2013'!$B$20</c:f>
                  <c:strCache>
                    <c:ptCount val="1"/>
                    <c:pt idx="0">
                      <c:v>KY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{2B118CEC-335F-4E78-B6A5-DF2C2CF252AA}</c15:txfldGUID>
                      <c15:f>'2013'!$B$20</c15:f>
                      <c15:dlblFieldTableCache>
                        <c:ptCount val="1"/>
                        <c:pt idx="0">
                          <c:v>KY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C-61F1-4429-84DC-F824810641B6}"/>
                </c:ext>
              </c:extLst>
            </c:dLbl>
            <c:dLbl>
              <c:idx val="17"/>
              <c:layout/>
              <c:tx>
                <c:strRef>
                  <c:f>'2013'!$B$21</c:f>
                  <c:strCache>
                    <c:ptCount val="1"/>
                    <c:pt idx="0">
                      <c:v>MI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{653A12FC-FE53-4DDB-9810-30CE29F44C2A}</c15:txfldGUID>
                      <c15:f>'2013'!$B$21</c15:f>
                      <c15:dlblFieldTableCache>
                        <c:ptCount val="1"/>
                        <c:pt idx="0">
                          <c:v>MI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D-61F1-4429-84DC-F824810641B6}"/>
                </c:ext>
              </c:extLst>
            </c:dLbl>
            <c:dLbl>
              <c:idx val="18"/>
              <c:layout/>
              <c:tx>
                <c:strRef>
                  <c:f>'2013'!$B$22</c:f>
                  <c:strCache>
                    <c:ptCount val="1"/>
                    <c:pt idx="0">
                      <c:v>NC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{32815BE3-B499-4524-8A06-2823DE54BB02}</c15:txfldGUID>
                      <c15:f>'2013'!$B$22</c15:f>
                      <c15:dlblFieldTableCache>
                        <c:ptCount val="1"/>
                        <c:pt idx="0">
                          <c:v>NC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E-61F1-4429-84DC-F824810641B6}"/>
                </c:ext>
              </c:extLst>
            </c:dLbl>
            <c:dLbl>
              <c:idx val="19"/>
              <c:layout/>
              <c:tx>
                <c:strRef>
                  <c:f>'2013'!$B$23</c:f>
                  <c:strCache>
                    <c:ptCount val="1"/>
                    <c:pt idx="0">
                      <c:v>ND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{7985B94C-4DC4-4780-98DD-3826DBE4188F}</c15:txfldGUID>
                      <c15:f>'2013'!$B$23</c15:f>
                      <c15:dlblFieldTableCache>
                        <c:ptCount val="1"/>
                        <c:pt idx="0">
                          <c:v>ND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F-61F1-4429-84DC-F824810641B6}"/>
                </c:ext>
              </c:extLst>
            </c:dLbl>
            <c:dLbl>
              <c:idx val="20"/>
              <c:layout/>
              <c:tx>
                <c:strRef>
                  <c:f>'2013'!$B$24</c:f>
                  <c:strCache>
                    <c:ptCount val="1"/>
                    <c:pt idx="0">
                      <c:v>ME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{DD2735FE-B3C3-414C-9CB9-B968369DCD35}</c15:txfldGUID>
                      <c15:f>'2013'!$B$24</c15:f>
                      <c15:dlblFieldTableCache>
                        <c:ptCount val="1"/>
                        <c:pt idx="0">
                          <c:v>ME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8-61F1-4429-84DC-F824810641B6}"/>
                </c:ext>
              </c:extLst>
            </c:dLbl>
            <c:dLbl>
              <c:idx val="21"/>
              <c:layout/>
              <c:tx>
                <c:strRef>
                  <c:f>'2013'!$B$25</c:f>
                  <c:strCache>
                    <c:ptCount val="1"/>
                    <c:pt idx="0">
                      <c:v>MO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{D1EB404E-EAC5-4C76-B232-C6D9EBBCE5EB}</c15:txfldGUID>
                      <c15:f>'2013'!$B$25</c15:f>
                      <c15:dlblFieldTableCache>
                        <c:ptCount val="1"/>
                        <c:pt idx="0">
                          <c:v>MO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0-61F1-4429-84DC-F824810641B6}"/>
                </c:ext>
              </c:extLst>
            </c:dLbl>
            <c:dLbl>
              <c:idx val="22"/>
              <c:layout/>
              <c:tx>
                <c:strRef>
                  <c:f>'2013'!$B$26</c:f>
                  <c:strCache>
                    <c:ptCount val="1"/>
                    <c:pt idx="0">
                      <c:v>MD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{C75038E7-A8D6-4367-B206-7D206DB9BE4A}</c15:txfldGUID>
                      <c15:f>'2013'!$B$26</c15:f>
                      <c15:dlblFieldTableCache>
                        <c:ptCount val="1"/>
                        <c:pt idx="0">
                          <c:v>MD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9-61F1-4429-84DC-F824810641B6}"/>
                </c:ext>
              </c:extLst>
            </c:dLbl>
            <c:dLbl>
              <c:idx val="23"/>
              <c:layout/>
              <c:tx>
                <c:strRef>
                  <c:f>'2013'!$B$27</c:f>
                  <c:strCache>
                    <c:ptCount val="1"/>
                    <c:pt idx="0">
                      <c:v>LO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{32BE76C7-6D5B-409A-AB52-4E92FF75FC4F}</c15:txfldGUID>
                      <c15:f>'2013'!$B$27</c15:f>
                      <c15:dlblFieldTableCache>
                        <c:ptCount val="1"/>
                        <c:pt idx="0">
                          <c:v>LO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1-61F1-4429-84DC-F824810641B6}"/>
                </c:ext>
              </c:extLst>
            </c:dLbl>
            <c:dLbl>
              <c:idx val="24"/>
              <c:layout/>
              <c:tx>
                <c:strRef>
                  <c:f>'2013'!$B$28</c:f>
                  <c:strCache>
                    <c:ptCount val="1"/>
                    <c:pt idx="0">
                      <c:v>AL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{D6D38A04-1AB2-4EF1-A687-9DA089153E88}</c15:txfldGUID>
                      <c15:f>'2013'!$B$28</c15:f>
                      <c15:dlblFieldTableCache>
                        <c:ptCount val="1"/>
                        <c:pt idx="0">
                          <c:v>AL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2-61F1-4429-84DC-F824810641B6}"/>
                </c:ext>
              </c:extLst>
            </c:dLbl>
            <c:dLbl>
              <c:idx val="25"/>
              <c:layout/>
              <c:tx>
                <c:strRef>
                  <c:f>'2013'!$B$29</c:f>
                  <c:strCache>
                    <c:ptCount val="1"/>
                    <c:pt idx="0">
                      <c:v>NY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{CBC658C3-B175-4E1A-9E6E-E5C5E8088CBE}</c15:txfldGUID>
                      <c15:f>'2013'!$B$29</c15:f>
                      <c15:dlblFieldTableCache>
                        <c:ptCount val="1"/>
                        <c:pt idx="0">
                          <c:v>NY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A-61F1-4429-84DC-F824810641B6}"/>
                </c:ext>
              </c:extLst>
            </c:dLbl>
            <c:dLbl>
              <c:idx val="26"/>
              <c:layout/>
              <c:tx>
                <c:strRef>
                  <c:f>'2013'!$B$30</c:f>
                  <c:strCache>
                    <c:ptCount val="1"/>
                    <c:pt idx="0">
                      <c:v>MS</c:v>
                    </c:pt>
                  </c:strCache>
                </c:strRef>
              </c:tx>
              <c:spPr>
                <a:noFill/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{0EFD1BF4-E90D-4D38-B8DD-8704886397B2}</c15:txfldGUID>
                      <c15:f>'2013'!$B$30</c15:f>
                      <c15:dlblFieldTableCache>
                        <c:ptCount val="1"/>
                        <c:pt idx="0">
                          <c:v>MS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3-61F1-4429-84DC-F824810641B6}"/>
                </c:ext>
              </c:extLst>
            </c:dLbl>
            <c:dLbl>
              <c:idx val="27"/>
              <c:layout/>
              <c:tx>
                <c:strRef>
                  <c:f>'2013'!$B$31</c:f>
                  <c:strCache>
                    <c:ptCount val="1"/>
                    <c:pt idx="0">
                      <c:v>MA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{3C6BC462-54D5-4050-8350-FE42664F5F05}</c15:txfldGUID>
                      <c15:f>'2013'!$B$31</c15:f>
                      <c15:dlblFieldTableCache>
                        <c:ptCount val="1"/>
                        <c:pt idx="0">
                          <c:v>MA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B-61F1-4429-84DC-F824810641B6}"/>
                </c:ext>
              </c:extLst>
            </c:dLbl>
            <c:dLbl>
              <c:idx val="28"/>
              <c:layout/>
              <c:tx>
                <c:strRef>
                  <c:f>'2013'!$B$32</c:f>
                  <c:strCache>
                    <c:ptCount val="1"/>
                    <c:pt idx="0">
                      <c:v>IO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{9EBB0467-3569-4D1B-A374-370E79472401}</c15:txfldGUID>
                      <c15:f>'2013'!$B$32</c15:f>
                      <c15:dlblFieldTableCache>
                        <c:ptCount val="1"/>
                        <c:pt idx="0">
                          <c:v>IO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4-61F1-4429-84DC-F824810641B6}"/>
                </c:ext>
              </c:extLst>
            </c:dLbl>
            <c:dLbl>
              <c:idx val="29"/>
              <c:layout/>
              <c:tx>
                <c:strRef>
                  <c:f>'2013'!$B$33</c:f>
                  <c:strCache>
                    <c:ptCount val="1"/>
                    <c:pt idx="0">
                      <c:v>GA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{332A1376-5384-495F-A6DF-08D18849CA5A}</c15:txfldGUID>
                      <c15:f>'2013'!$B$33</c15:f>
                      <c15:dlblFieldTableCache>
                        <c:ptCount val="1"/>
                        <c:pt idx="0">
                          <c:v>GA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5-61F1-4429-84DC-F824810641B6}"/>
                </c:ext>
              </c:extLst>
            </c:dLbl>
            <c:dLbl>
              <c:idx val="30"/>
              <c:layout/>
              <c:tx>
                <c:strRef>
                  <c:f>'2013'!$B$34</c:f>
                  <c:strCache>
                    <c:ptCount val="1"/>
                    <c:pt idx="0">
                      <c:v>CT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{4314BFFD-570C-41C2-853A-CD0D178C11EE}</c15:txfldGUID>
                      <c15:f>'2013'!$B$34</c15:f>
                      <c15:dlblFieldTableCache>
                        <c:ptCount val="1"/>
                        <c:pt idx="0">
                          <c:v>CT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C-61F1-4429-84DC-F824810641B6}"/>
                </c:ext>
              </c:extLst>
            </c:dLbl>
            <c:dLbl>
              <c:idx val="31"/>
              <c:layout/>
              <c:tx>
                <c:strRef>
                  <c:f>'2013'!$B$35</c:f>
                  <c:strCache>
                    <c:ptCount val="1"/>
                    <c:pt idx="0">
                      <c:v>CA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{6B6CEE19-785E-4B20-8641-D30A9D54BE34}</c15:txfldGUID>
                      <c15:f>'2013'!$B$35</c15:f>
                      <c15:dlblFieldTableCache>
                        <c:ptCount val="1"/>
                        <c:pt idx="0">
                          <c:v>CA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D-61F1-4429-84DC-F824810641B6}"/>
                </c:ext>
              </c:extLst>
            </c:dLbl>
            <c:dLbl>
              <c:idx val="32"/>
              <c:layout/>
              <c:tx>
                <c:strRef>
                  <c:f>'2013'!$B$36</c:f>
                  <c:strCache>
                    <c:ptCount val="1"/>
                    <c:pt idx="0">
                      <c:v>OK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{146D6E7A-C857-4B32-8F8E-0F41B20E2099}</c15:txfldGUID>
                      <c15:f>'2013'!$B$36</c15:f>
                      <c15:dlblFieldTableCache>
                        <c:ptCount val="1"/>
                        <c:pt idx="0">
                          <c:v>OK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6-61F1-4429-84DC-F824810641B6}"/>
                </c:ext>
              </c:extLst>
            </c:dLbl>
            <c:dLbl>
              <c:idx val="33"/>
              <c:layout/>
              <c:tx>
                <c:strRef>
                  <c:f>'2013'!$B$37</c:f>
                  <c:strCache>
                    <c:ptCount val="1"/>
                    <c:pt idx="0">
                      <c:v>NJ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{57BAFCE1-3F76-4527-A1F3-AFD9DDB84D51}</c15:txfldGUID>
                      <c15:f>'2013'!$B$37</c15:f>
                      <c15:dlblFieldTableCache>
                        <c:ptCount val="1"/>
                        <c:pt idx="0">
                          <c:v>NJ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E-61F1-4429-84DC-F824810641B6}"/>
                </c:ext>
              </c:extLst>
            </c:dLbl>
            <c:dLbl>
              <c:idx val="34"/>
              <c:layout/>
              <c:tx>
                <c:strRef>
                  <c:f>'2013'!$B$38</c:f>
                  <c:strCache>
                    <c:ptCount val="1"/>
                    <c:pt idx="0">
                      <c:v>NM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{F2585D79-2C5E-4915-ABDF-DC2D326F31A5}</c15:txfldGUID>
                      <c15:f>'2013'!$B$38</c15:f>
                      <c15:dlblFieldTableCache>
                        <c:ptCount val="1"/>
                        <c:pt idx="0">
                          <c:v>NM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F-61F1-4429-84DC-F824810641B6}"/>
                </c:ext>
              </c:extLst>
            </c:dLbl>
            <c:dLbl>
              <c:idx val="35"/>
              <c:layout/>
              <c:tx>
                <c:strRef>
                  <c:f>'2013'!$B$39</c:f>
                  <c:strCache>
                    <c:ptCount val="1"/>
                    <c:pt idx="0">
                      <c:v>NE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{3833F7F4-C285-4609-B4CA-503803F22C55}</c15:txfldGUID>
                      <c15:f>'2013'!$B$39</c15:f>
                      <c15:dlblFieldTableCache>
                        <c:ptCount val="1"/>
                        <c:pt idx="0">
                          <c:v>NE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7-61F1-4429-84DC-F824810641B6}"/>
                </c:ext>
              </c:extLst>
            </c:dLbl>
            <c:dLbl>
              <c:idx val="36"/>
              <c:layout/>
              <c:tx>
                <c:strRef>
                  <c:f>'2013'!$B$40</c:f>
                  <c:strCache>
                    <c:ptCount val="1"/>
                    <c:pt idx="0">
                      <c:v>TN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{93B52DE3-0937-4D7F-AE22-3E5BE42C4C3C}</c15:txfldGUID>
                      <c15:f>'2013'!$B$40</c15:f>
                      <c15:dlblFieldTableCache>
                        <c:ptCount val="1"/>
                        <c:pt idx="0">
                          <c:v>TN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8-61F1-4429-84DC-F824810641B6}"/>
                </c:ext>
              </c:extLst>
            </c:dLbl>
            <c:dLbl>
              <c:idx val="37"/>
              <c:layout/>
              <c:tx>
                <c:strRef>
                  <c:f>'2013'!$B$41</c:f>
                  <c:strCache>
                    <c:ptCount val="1"/>
                    <c:pt idx="0">
                      <c:v>KA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{DB995826-8AF2-4301-8C42-59F72499CFF6}</c15:txfldGUID>
                      <c15:f>'2013'!$B$41</c15:f>
                      <c15:dlblFieldTableCache>
                        <c:ptCount val="1"/>
                        <c:pt idx="0">
                          <c:v>KA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9-61F1-4429-84DC-F824810641B6}"/>
                </c:ext>
              </c:extLst>
            </c:dLbl>
            <c:dLbl>
              <c:idx val="38"/>
              <c:layout/>
              <c:tx>
                <c:strRef>
                  <c:f>'2013'!$B$42</c:f>
                  <c:strCache>
                    <c:ptCount val="1"/>
                    <c:pt idx="0">
                      <c:v>SD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{952E7942-067F-4990-A643-EFB6B2D42EAD}</c15:txfldGUID>
                      <c15:f>'2013'!$B$42</c15:f>
                      <c15:dlblFieldTableCache>
                        <c:ptCount val="1"/>
                        <c:pt idx="0">
                          <c:v>SD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A-61F1-4429-84DC-F824810641B6}"/>
                </c:ext>
              </c:extLst>
            </c:dLbl>
            <c:dLbl>
              <c:idx val="39"/>
              <c:layout/>
              <c:tx>
                <c:strRef>
                  <c:f>'2013'!$B$43</c:f>
                  <c:strCache>
                    <c:ptCount val="1"/>
                    <c:pt idx="0">
                      <c:v>OH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{F6AAF456-4B32-489A-8201-78CD75550470}</c15:txfldGUID>
                      <c15:f>'2013'!$B$43</c15:f>
                      <c15:dlblFieldTableCache>
                        <c:ptCount val="1"/>
                        <c:pt idx="0">
                          <c:v>OH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B-61F1-4429-84DC-F824810641B6}"/>
                </c:ext>
              </c:extLst>
            </c:dLbl>
            <c:dLbl>
              <c:idx val="40"/>
              <c:layout/>
              <c:tx>
                <c:strRef>
                  <c:f>'2013'!$B$44</c:f>
                  <c:strCache>
                    <c:ptCount val="1"/>
                    <c:pt idx="0">
                      <c:v>AR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{9B3255B9-C8F1-4426-BDD1-388F16B38A48}</c15:txfldGUID>
                      <c15:f>'2013'!$B$44</c15:f>
                      <c15:dlblFieldTableCache>
                        <c:ptCount val="1"/>
                        <c:pt idx="0">
                          <c:v>AR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C-61F1-4429-84DC-F824810641B6}"/>
                </c:ext>
              </c:extLst>
            </c:dLbl>
            <c:dLbl>
              <c:idx val="41"/>
              <c:layout/>
              <c:tx>
                <c:strRef>
                  <c:f>'2013'!$B$45</c:f>
                  <c:strCache>
                    <c:ptCount val="1"/>
                    <c:pt idx="0">
                      <c:v>PA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{45DCD97A-8137-4E44-A297-6E49504F7926}</c15:txfldGUID>
                      <c15:f>'2013'!$B$45</c15:f>
                      <c15:dlblFieldTableCache>
                        <c:ptCount val="1"/>
                        <c:pt idx="0">
                          <c:v>PA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D-61F1-4429-84DC-F824810641B6}"/>
                </c:ext>
              </c:extLst>
            </c:dLbl>
            <c:dLbl>
              <c:idx val="42"/>
              <c:layout/>
              <c:tx>
                <c:strRef>
                  <c:f>'2013'!$B$46</c:f>
                  <c:strCache>
                    <c:ptCount val="1"/>
                    <c:pt idx="0">
                      <c:v>IN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{91653298-92C7-4BEB-9016-B8456BE50129}</c15:txfldGUID>
                      <c15:f>'2013'!$B$46</c15:f>
                      <c15:dlblFieldTableCache>
                        <c:ptCount val="1"/>
                        <c:pt idx="0">
                          <c:v>IN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E-61F1-4429-84DC-F824810641B6}"/>
                </c:ext>
              </c:extLst>
            </c:dLbl>
            <c:dLbl>
              <c:idx val="43"/>
              <c:layout/>
              <c:tx>
                <c:strRef>
                  <c:f>'2013'!$B$47</c:f>
                  <c:strCache>
                    <c:ptCount val="1"/>
                    <c:pt idx="0">
                      <c:v>RI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{7A54BE55-4575-4776-B25C-0B1C482F6193}</c15:txfldGUID>
                      <c15:f>'2013'!$B$47</c15:f>
                      <c15:dlblFieldTableCache>
                        <c:ptCount val="1"/>
                        <c:pt idx="0">
                          <c:v>RI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0-61F1-4429-84DC-F824810641B6}"/>
                </c:ext>
              </c:extLst>
            </c:dLbl>
            <c:dLbl>
              <c:idx val="44"/>
              <c:layout/>
              <c:tx>
                <c:strRef>
                  <c:f>'2013'!$B$48</c:f>
                  <c:strCache>
                    <c:ptCount val="1"/>
                    <c:pt idx="0">
                      <c:v>AZ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{87915084-6A37-4121-BEC9-F6D1417F943A}</c15:txfldGUID>
                      <c15:f>'2013'!$B$48</c15:f>
                      <c15:dlblFieldTableCache>
                        <c:ptCount val="1"/>
                        <c:pt idx="0">
                          <c:v>AZ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F-61F1-4429-84DC-F824810641B6}"/>
                </c:ext>
              </c:extLst>
            </c:dLbl>
            <c:dLbl>
              <c:idx val="45"/>
              <c:layout/>
              <c:tx>
                <c:strRef>
                  <c:f>'2013'!$B$49</c:f>
                  <c:strCache>
                    <c:ptCount val="1"/>
                    <c:pt idx="0">
                      <c:v>TX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{5C99998B-5392-41C7-9D6C-019DBDB76C1B}</c15:txfldGUID>
                      <c15:f>'2013'!$B$49</c15:f>
                      <c15:dlblFieldTableCache>
                        <c:ptCount val="1"/>
                        <c:pt idx="0">
                          <c:v>TX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0-61F1-4429-84DC-F824810641B6}"/>
                </c:ext>
              </c:extLst>
            </c:dLbl>
            <c:dLbl>
              <c:idx val="46"/>
              <c:layout/>
              <c:tx>
                <c:strRef>
                  <c:f>'2013'!$B$50</c:f>
                  <c:strCache>
                    <c:ptCount val="1"/>
                    <c:pt idx="0">
                      <c:v>FL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{2A2EF9A7-D082-45B3-881D-3CC27DA225FC}</c15:txfldGUID>
                      <c15:f>'2013'!$B$50</c15:f>
                      <c15:dlblFieldTableCache>
                        <c:ptCount val="1"/>
                        <c:pt idx="0">
                          <c:v>FL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1-61F1-4429-84DC-F824810641B6}"/>
                </c:ext>
              </c:extLst>
            </c:dLbl>
            <c:dLbl>
              <c:idx val="47"/>
              <c:layout/>
              <c:tx>
                <c:strRef>
                  <c:f>'2013'!$B$51</c:f>
                  <c:strCache>
                    <c:ptCount val="1"/>
                    <c:pt idx="0">
                      <c:v>IL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{62449DBA-2431-408F-9512-C0D47CD72655}</c15:txfldGUID>
                      <c15:f>'2013'!$B$51</c15:f>
                      <c15:dlblFieldTableCache>
                        <c:ptCount val="1"/>
                        <c:pt idx="0">
                          <c:v>IL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1-61F1-4429-84DC-F824810641B6}"/>
                </c:ext>
              </c:extLst>
            </c:dLbl>
            <c:dLbl>
              <c:idx val="48"/>
              <c:layout/>
              <c:tx>
                <c:strRef>
                  <c:f>'2013'!$B$52</c:f>
                  <c:strCache>
                    <c:ptCount val="1"/>
                    <c:pt idx="0">
                      <c:v>HA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{77F247AE-42F0-46F4-A37E-AA53B19ADBA5}</c15:txfldGUID>
                      <c15:f>'2013'!$B$52</c15:f>
                      <c15:dlblFieldTableCache>
                        <c:ptCount val="1"/>
                        <c:pt idx="0">
                          <c:v>HA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2-61F1-4429-84DC-F824810641B6}"/>
                </c:ext>
              </c:extLst>
            </c:dLbl>
            <c:dLbl>
              <c:idx val="49"/>
              <c:layout>
                <c:manualLayout>
                  <c:x val="-2.8117318668499772E-2"/>
                  <c:y val="4.0548775153105864E-2"/>
                </c:manualLayout>
              </c:layout>
              <c:tx>
                <c:strRef>
                  <c:f>'2013'!$B$53</c:f>
                  <c:strCache>
                    <c:ptCount val="1"/>
                    <c:pt idx="0">
                      <c:v>WA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{7B0B052C-0DBD-45D3-A361-AE84364FB4F4}</c15:txfldGUID>
                      <c15:f>'2013'!$B$53</c15:f>
                      <c15:dlblFieldTableCache>
                        <c:ptCount val="1"/>
                        <c:pt idx="0">
                          <c:v>WA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3-61F1-4429-84DC-F824810641B6}"/>
                </c:ext>
              </c:extLst>
            </c:dLbl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'2013'!$G$4:$G$53</c:f>
              <c:numCache>
                <c:formatCode>0.0%</c:formatCode>
                <c:ptCount val="50"/>
                <c:pt idx="0">
                  <c:v>0.10293957996226462</c:v>
                </c:pt>
                <c:pt idx="1">
                  <c:v>9.6349185503628393E-2</c:v>
                </c:pt>
                <c:pt idx="2">
                  <c:v>0.13</c:v>
                </c:pt>
                <c:pt idx="3">
                  <c:v>8.921962014468994E-2</c:v>
                </c:pt>
                <c:pt idx="4">
                  <c:v>9.8205847309964026E-2</c:v>
                </c:pt>
                <c:pt idx="5">
                  <c:v>0.10973367741919393</c:v>
                </c:pt>
                <c:pt idx="6">
                  <c:v>8.2296143459954632E-2</c:v>
                </c:pt>
                <c:pt idx="7">
                  <c:v>9.8858837611979944E-2</c:v>
                </c:pt>
                <c:pt idx="8">
                  <c:v>9.2495736932996994E-2</c:v>
                </c:pt>
                <c:pt idx="9">
                  <c:v>8.7678762013616254E-2</c:v>
                </c:pt>
                <c:pt idx="10">
                  <c:v>9.5896289576961877E-2</c:v>
                </c:pt>
                <c:pt idx="11">
                  <c:v>0.10979697655667142</c:v>
                </c:pt>
                <c:pt idx="12">
                  <c:v>0.11677737554400085</c:v>
                </c:pt>
                <c:pt idx="13">
                  <c:v>0.11917900637939562</c:v>
                </c:pt>
                <c:pt idx="14">
                  <c:v>0.11120022838166796</c:v>
                </c:pt>
                <c:pt idx="15">
                  <c:v>8.6836922942804665E-2</c:v>
                </c:pt>
                <c:pt idx="16">
                  <c:v>9.6892532844929102E-2</c:v>
                </c:pt>
                <c:pt idx="17">
                  <c:v>9.5918158497494216E-2</c:v>
                </c:pt>
                <c:pt idx="18">
                  <c:v>9.3239829685766523E-2</c:v>
                </c:pt>
                <c:pt idx="19">
                  <c:v>0.13</c:v>
                </c:pt>
                <c:pt idx="20">
                  <c:v>0.11781833121553094</c:v>
                </c:pt>
                <c:pt idx="21">
                  <c:v>8.4989702959643657E-2</c:v>
                </c:pt>
                <c:pt idx="22">
                  <c:v>0.10162646745486989</c:v>
                </c:pt>
                <c:pt idx="23">
                  <c:v>9.210558011768441E-2</c:v>
                </c:pt>
                <c:pt idx="24">
                  <c:v>8.3454498582284126E-2</c:v>
                </c:pt>
                <c:pt idx="25">
                  <c:v>0.13</c:v>
                </c:pt>
                <c:pt idx="26">
                  <c:v>0.10117232455859358</c:v>
                </c:pt>
                <c:pt idx="27">
                  <c:v>0.10005107190342745</c:v>
                </c:pt>
                <c:pt idx="28">
                  <c:v>9.952055595929242E-2</c:v>
                </c:pt>
                <c:pt idx="29">
                  <c:v>8.7916473849341273E-2</c:v>
                </c:pt>
                <c:pt idx="30">
                  <c:v>0.11957836486384051</c:v>
                </c:pt>
                <c:pt idx="31">
                  <c:v>0.11002400256004725</c:v>
                </c:pt>
                <c:pt idx="32">
                  <c:v>8.3346454261291239E-2</c:v>
                </c:pt>
                <c:pt idx="33">
                  <c:v>0.11383381710610223</c:v>
                </c:pt>
                <c:pt idx="34">
                  <c:v>0.10204075113186496</c:v>
                </c:pt>
                <c:pt idx="35">
                  <c:v>9.8597583090563004E-2</c:v>
                </c:pt>
                <c:pt idx="36">
                  <c:v>7.8423229541799519E-2</c:v>
                </c:pt>
                <c:pt idx="37">
                  <c:v>0.10035170962406641</c:v>
                </c:pt>
                <c:pt idx="38">
                  <c:v>7.6252537058929704E-2</c:v>
                </c:pt>
                <c:pt idx="39">
                  <c:v>0.10425641082224499</c:v>
                </c:pt>
                <c:pt idx="40">
                  <c:v>9.9134594096676257E-2</c:v>
                </c:pt>
                <c:pt idx="41">
                  <c:v>0.10014536677325803</c:v>
                </c:pt>
                <c:pt idx="42">
                  <c:v>9.8252134937392765E-2</c:v>
                </c:pt>
                <c:pt idx="43">
                  <c:v>0.10911766786369409</c:v>
                </c:pt>
                <c:pt idx="44">
                  <c:v>9.2288723778685272E-2</c:v>
                </c:pt>
                <c:pt idx="45">
                  <c:v>8.7979657176019854E-2</c:v>
                </c:pt>
                <c:pt idx="46">
                  <c:v>8.1385096635419568E-2</c:v>
                </c:pt>
                <c:pt idx="47">
                  <c:v>0.11433156625100306</c:v>
                </c:pt>
                <c:pt idx="48">
                  <c:v>0.12626243101874277</c:v>
                </c:pt>
                <c:pt idx="49">
                  <c:v>9.2569319207141218E-2</c:v>
                </c:pt>
              </c:numCache>
            </c:numRef>
          </c:xVal>
          <c:yVal>
            <c:numRef>
              <c:f>'2013'!$J$4:$J$53</c:f>
              <c:numCache>
                <c:formatCode>0.00</c:formatCode>
                <c:ptCount val="50"/>
                <c:pt idx="0">
                  <c:v>-5.5</c:v>
                </c:pt>
                <c:pt idx="1">
                  <c:v>-6.1</c:v>
                </c:pt>
                <c:pt idx="2">
                  <c:v>-7</c:v>
                </c:pt>
                <c:pt idx="3">
                  <c:v>-7.5</c:v>
                </c:pt>
                <c:pt idx="4">
                  <c:v>-8.1</c:v>
                </c:pt>
                <c:pt idx="5">
                  <c:v>-8.1999999999999993</c:v>
                </c:pt>
                <c:pt idx="6">
                  <c:v>-8.3000000000000007</c:v>
                </c:pt>
                <c:pt idx="7">
                  <c:v>-8.4</c:v>
                </c:pt>
                <c:pt idx="8">
                  <c:v>-8.4</c:v>
                </c:pt>
                <c:pt idx="9">
                  <c:v>-8.5</c:v>
                </c:pt>
                <c:pt idx="10">
                  <c:v>-8.6</c:v>
                </c:pt>
                <c:pt idx="11">
                  <c:v>-8.6999999999999993</c:v>
                </c:pt>
                <c:pt idx="12">
                  <c:v>-8.8000000000000007</c:v>
                </c:pt>
                <c:pt idx="13">
                  <c:v>-8.9</c:v>
                </c:pt>
                <c:pt idx="14">
                  <c:v>-8.9</c:v>
                </c:pt>
                <c:pt idx="15">
                  <c:v>-8.9</c:v>
                </c:pt>
                <c:pt idx="16">
                  <c:v>-9</c:v>
                </c:pt>
                <c:pt idx="17">
                  <c:v>-9.1999999999999993</c:v>
                </c:pt>
                <c:pt idx="18">
                  <c:v>-9.1999999999999993</c:v>
                </c:pt>
                <c:pt idx="19">
                  <c:v>-9.3000000000000007</c:v>
                </c:pt>
                <c:pt idx="20">
                  <c:v>-9.4</c:v>
                </c:pt>
                <c:pt idx="21">
                  <c:v>-9.5</c:v>
                </c:pt>
                <c:pt idx="22">
                  <c:v>-9.6999999999999993</c:v>
                </c:pt>
                <c:pt idx="23">
                  <c:v>-10</c:v>
                </c:pt>
                <c:pt idx="24">
                  <c:v>-10</c:v>
                </c:pt>
                <c:pt idx="25">
                  <c:v>-10.4</c:v>
                </c:pt>
                <c:pt idx="26">
                  <c:v>-10.4</c:v>
                </c:pt>
                <c:pt idx="27">
                  <c:v>-10.4</c:v>
                </c:pt>
                <c:pt idx="28">
                  <c:v>-10.4</c:v>
                </c:pt>
                <c:pt idx="29">
                  <c:v>-10.4</c:v>
                </c:pt>
                <c:pt idx="30">
                  <c:v>-10.5</c:v>
                </c:pt>
                <c:pt idx="31">
                  <c:v>-10.5</c:v>
                </c:pt>
                <c:pt idx="32">
                  <c:v>-10.5</c:v>
                </c:pt>
                <c:pt idx="33">
                  <c:v>-10.7</c:v>
                </c:pt>
                <c:pt idx="34">
                  <c:v>-10.9</c:v>
                </c:pt>
                <c:pt idx="35">
                  <c:v>-10.9</c:v>
                </c:pt>
                <c:pt idx="36">
                  <c:v>-10.9</c:v>
                </c:pt>
                <c:pt idx="37">
                  <c:v>-11.1</c:v>
                </c:pt>
                <c:pt idx="38">
                  <c:v>-11.3</c:v>
                </c:pt>
                <c:pt idx="39">
                  <c:v>-11.7</c:v>
                </c:pt>
                <c:pt idx="40">
                  <c:v>-11.9</c:v>
                </c:pt>
                <c:pt idx="41">
                  <c:v>-12</c:v>
                </c:pt>
                <c:pt idx="42">
                  <c:v>-12</c:v>
                </c:pt>
                <c:pt idx="43">
                  <c:v>-12.5</c:v>
                </c:pt>
                <c:pt idx="44">
                  <c:v>-12.5</c:v>
                </c:pt>
                <c:pt idx="45">
                  <c:v>-12.5</c:v>
                </c:pt>
                <c:pt idx="46">
                  <c:v>-12.9</c:v>
                </c:pt>
                <c:pt idx="47">
                  <c:v>-13.2</c:v>
                </c:pt>
                <c:pt idx="48">
                  <c:v>-13.4</c:v>
                </c:pt>
                <c:pt idx="49">
                  <c:v>-16.8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32-61F1-4429-84DC-F824810641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7370368"/>
        <c:axId val="257442176"/>
      </c:scatterChart>
      <c:valAx>
        <c:axId val="257370368"/>
        <c:scaling>
          <c:orientation val="minMax"/>
          <c:max val="0.13"/>
          <c:min val="7.5000000000000011E-2"/>
        </c:scaling>
        <c:delete val="0"/>
        <c:axPos val="b"/>
        <c:title>
          <c:tx>
            <c:rich>
              <a:bodyPr/>
              <a:lstStyle/>
              <a:p>
                <a:pPr>
                  <a:defRPr sz="1400" baseline="0">
                    <a:latin typeface="Arial" panose="020B0604020202020204" pitchFamily="34" charset="0"/>
                  </a:defRPr>
                </a:pPr>
                <a:r>
                  <a:rPr lang="en-US" sz="1800" baseline="0" dirty="0">
                    <a:latin typeface="Arial" panose="020B0604020202020204" pitchFamily="34" charset="0"/>
                  </a:rPr>
                  <a:t>Tax Intensity:  State and Local Taxes as Percentage of Personal Income</a:t>
                </a:r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257442176"/>
        <c:crosses val="autoZero"/>
        <c:crossBetween val="midCat"/>
      </c:valAx>
      <c:valAx>
        <c:axId val="257442176"/>
        <c:scaling>
          <c:orientation val="minMax"/>
          <c:max val="-4"/>
          <c:min val="-2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 baseline="0">
                    <a:latin typeface="Arial" panose="020B0604020202020204" pitchFamily="34" charset="0"/>
                  </a:defRPr>
                </a:pPr>
                <a:r>
                  <a:rPr lang="en-US" sz="1800" baseline="0" dirty="0" err="1">
                    <a:latin typeface="Arial" panose="020B0604020202020204" pitchFamily="34" charset="0"/>
                  </a:rPr>
                  <a:t>Regressivity</a:t>
                </a:r>
                <a:r>
                  <a:rPr lang="en-US" sz="1800" baseline="0" dirty="0">
                    <a:latin typeface="Arial" panose="020B0604020202020204" pitchFamily="34" charset="0"/>
                  </a:rPr>
                  <a:t>:  % Taxes Paid by Poorest 20%</a:t>
                </a:r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crossAx val="257370368"/>
        <c:crosses val="autoZero"/>
        <c:crossBetween val="midCat"/>
      </c:valAx>
      <c:spPr>
        <a:ln>
          <a:noFill/>
        </a:ln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0.46053</cdr:x>
      <cdr:y>0.4089</cdr:y>
    </cdr:from>
    <cdr:to>
      <cdr:x>0.91353</cdr:x>
      <cdr:y>0.61089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45773" y="1998230"/>
          <a:ext cx="2504209" cy="9871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b="1" dirty="0" smtClean="0">
              <a:solidFill>
                <a:srgbClr val="00B050"/>
              </a:solidFill>
            </a:rPr>
            <a:t>WASHINGTON RANK: 	30/50</a:t>
          </a:r>
          <a:endParaRPr lang="en-US" sz="2000" b="1" dirty="0">
            <a:solidFill>
              <a:srgbClr val="00B05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0.41912</cdr:x>
      <cdr:y>0.43182</cdr:y>
    </cdr:from>
    <cdr:to>
      <cdr:x>0.96858</cdr:x>
      <cdr:y>0.63826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71700" y="2369127"/>
          <a:ext cx="2847109" cy="11326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b="1" dirty="0" smtClean="0">
              <a:solidFill>
                <a:srgbClr val="00B050"/>
              </a:solidFill>
            </a:rPr>
            <a:t>WASHINGTON RANK:</a:t>
          </a:r>
        </a:p>
        <a:p xmlns:a="http://schemas.openxmlformats.org/drawingml/2006/main">
          <a:r>
            <a:rPr lang="en-US" sz="2000" b="1" dirty="0" smtClean="0">
              <a:solidFill>
                <a:srgbClr val="00B050"/>
              </a:solidFill>
            </a:rPr>
            <a:t>	50/50</a:t>
          </a:r>
          <a:endParaRPr lang="en-US" sz="2000" b="1" dirty="0">
            <a:solidFill>
              <a:srgbClr val="00B05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0.20739</cdr:x>
      <cdr:y>0.17517</cdr:y>
    </cdr:from>
    <cdr:to>
      <cdr:x>0.3196</cdr:x>
      <cdr:y>0.24966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90652" y="604839"/>
          <a:ext cx="752475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0.625</cdr:x>
      <cdr:y>0.77379</cdr:y>
    </cdr:from>
    <cdr:to>
      <cdr:x>0.76563</cdr:x>
      <cdr:y>0.83724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191002" y="2671764"/>
          <a:ext cx="942975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0.63636</cdr:x>
      <cdr:y>0.76828</cdr:y>
    </cdr:from>
    <cdr:to>
      <cdr:x>0.75994</cdr:x>
      <cdr:y>0.82897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67202" y="2652714"/>
          <a:ext cx="828675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0.00913</cdr:x>
      <cdr:y>0.94038</cdr:y>
    </cdr:from>
    <cdr:to>
      <cdr:x>0.98491</cdr:x>
      <cdr:y>0.98735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9108" y="4957766"/>
          <a:ext cx="7388969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Source:  Washington</a:t>
          </a:r>
          <a:r>
            <a:rPr lang="en-US" sz="1100" baseline="0" dirty="0"/>
            <a:t> State Office of Financial Management </a:t>
          </a:r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0.11166</cdr:x>
      <cdr:y>0.46043</cdr:y>
    </cdr:from>
    <cdr:to>
      <cdr:x>0.95285</cdr:x>
      <cdr:y>0.46043</cdr:y>
    </cdr:to>
    <cdr:cxnSp macro="">
      <cdr:nvCxnSpPr>
        <cdr:cNvPr id="6" name="Straight Connector 5"/>
        <cdr:cNvCxnSpPr/>
      </cdr:nvCxnSpPr>
      <cdr:spPr>
        <a:xfrm xmlns:a="http://schemas.openxmlformats.org/drawingml/2006/main">
          <a:off x="1127342" y="2536541"/>
          <a:ext cx="8492647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0.58892</cdr:x>
      <cdr:y>0.77524</cdr:y>
    </cdr:from>
    <cdr:to>
      <cdr:x>0.58999</cdr:x>
      <cdr:y>0.9437</cdr:y>
    </cdr:to>
    <cdr:cxnSp macro="">
      <cdr:nvCxnSpPr>
        <cdr:cNvPr id="3" name="Straight Arrow Connector 2"/>
        <cdr:cNvCxnSpPr/>
      </cdr:nvCxnSpPr>
      <cdr:spPr>
        <a:xfrm xmlns:a="http://schemas.openxmlformats.org/drawingml/2006/main" flipH="1" flipV="1">
          <a:off x="5267326" y="3876675"/>
          <a:ext cx="9524" cy="84242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0.64119</cdr:x>
      <cdr:y>0.84409</cdr:y>
    </cdr:from>
    <cdr:to>
      <cdr:x>0.85791</cdr:x>
      <cdr:y>0.94703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6791324" y="4486275"/>
          <a:ext cx="2295525" cy="5471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u="sng" dirty="0" smtClean="0"/>
            <a:t>NY = RATIO OF 1.01</a:t>
          </a:r>
          <a:endParaRPr lang="en-US" sz="1800" b="1" u="sng" dirty="0"/>
        </a:p>
      </cdr:txBody>
    </cdr:sp>
  </cdr:relSizeAnchor>
  <cdr:relSizeAnchor xmlns:cdr="http://schemas.openxmlformats.org/drawingml/2006/chartDrawing">
    <cdr:from>
      <cdr:x>0.73201</cdr:x>
      <cdr:y>0.78704</cdr:y>
    </cdr:from>
    <cdr:to>
      <cdr:x>0.73201</cdr:x>
      <cdr:y>0.84618</cdr:y>
    </cdr:to>
    <cdr:cxnSp macro="">
      <cdr:nvCxnSpPr>
        <cdr:cNvPr id="12" name="Straight Arrow Connector 11"/>
        <cdr:cNvCxnSpPr/>
      </cdr:nvCxnSpPr>
      <cdr:spPr>
        <a:xfrm xmlns:a="http://schemas.openxmlformats.org/drawingml/2006/main" flipV="1">
          <a:off x="7753350" y="4183083"/>
          <a:ext cx="0" cy="31432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0.3804</cdr:x>
      <cdr:y>0.83447</cdr:y>
    </cdr:from>
    <cdr:to>
      <cdr:x>0.57644</cdr:x>
      <cdr:y>0.9187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4029076" y="4831255"/>
          <a:ext cx="2076450" cy="487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u="sng" dirty="0" smtClean="0"/>
            <a:t>OR = RATIO OF 1.25</a:t>
          </a:r>
          <a:endParaRPr lang="en-US" sz="1800" b="1" u="sng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0.49569</cdr:x>
      <cdr:y>0.06395</cdr:y>
    </cdr:from>
    <cdr:to>
      <cdr:x>0.5</cdr:x>
      <cdr:y>0.83416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4292081" y="410547"/>
          <a:ext cx="37323" cy="494433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0.04828</cdr:x>
      <cdr:y>0.37199</cdr:y>
    </cdr:from>
    <cdr:to>
      <cdr:x>0.95171</cdr:x>
      <cdr:y>0.37427</cdr:y>
    </cdr:to>
    <cdr:cxnSp macro="">
      <cdr:nvCxnSpPr>
        <cdr:cNvPr id="6" name="Straight Connector 5"/>
        <cdr:cNvCxnSpPr/>
      </cdr:nvCxnSpPr>
      <cdr:spPr>
        <a:xfrm xmlns:a="http://schemas.openxmlformats.org/drawingml/2006/main">
          <a:off x="418090" y="2387980"/>
          <a:ext cx="7822627" cy="1463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0.43122</cdr:x>
      <cdr:y>0.43333</cdr:y>
    </cdr:from>
    <cdr:to>
      <cdr:x>0.67593</cdr:x>
      <cdr:y>0.74583</cdr:y>
    </cdr:to>
    <cdr:cxnSp macro="">
      <cdr:nvCxnSpPr>
        <cdr:cNvPr id="7" name="Straight Arrow Connector 6"/>
        <cdr:cNvCxnSpPr/>
      </cdr:nvCxnSpPr>
      <cdr:spPr>
        <a:xfrm xmlns:a="http://schemas.openxmlformats.org/drawingml/2006/main" flipV="1">
          <a:off x="3105150" y="1981200"/>
          <a:ext cx="1762125" cy="1428750"/>
        </a:xfrm>
        <a:prstGeom xmlns:a="http://schemas.openxmlformats.org/drawingml/2006/main" prst="straightConnector1">
          <a:avLst/>
        </a:prstGeom>
        <a:ln xmlns:a="http://schemas.openxmlformats.org/drawingml/2006/main">
          <a:noFill/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0.42857</cdr:x>
      <cdr:y>0.30833</cdr:y>
    </cdr:from>
    <cdr:to>
      <cdr:x>0.50794</cdr:x>
      <cdr:y>0.75417</cdr:y>
    </cdr:to>
    <cdr:cxnSp macro="">
      <cdr:nvCxnSpPr>
        <cdr:cNvPr id="9" name="Straight Arrow Connector 8"/>
        <cdr:cNvCxnSpPr/>
      </cdr:nvCxnSpPr>
      <cdr:spPr>
        <a:xfrm xmlns:a="http://schemas.openxmlformats.org/drawingml/2006/main" flipV="1">
          <a:off x="3086100" y="1409700"/>
          <a:ext cx="571500" cy="2038350"/>
        </a:xfrm>
        <a:prstGeom xmlns:a="http://schemas.openxmlformats.org/drawingml/2006/main" prst="straightConnector1">
          <a:avLst/>
        </a:prstGeom>
        <a:ln xmlns:a="http://schemas.openxmlformats.org/drawingml/2006/main">
          <a:noFill/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0.13793</cdr:x>
      <cdr:y>0.17518</cdr:y>
    </cdr:from>
    <cdr:to>
      <cdr:x>0.26054</cdr:x>
      <cdr:y>0.35037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1028701" y="91440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0.14687</cdr:x>
      <cdr:y>0.16241</cdr:y>
    </cdr:from>
    <cdr:to>
      <cdr:x>0.26948</cdr:x>
      <cdr:y>0.33759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1095376" y="84772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0.87739</cdr:x>
      <cdr:y>0.18978</cdr:y>
    </cdr:from>
    <cdr:to>
      <cdr:x>1</cdr:x>
      <cdr:y>0.36496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6981826" y="99060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0.13665</cdr:x>
      <cdr:y>0.82482</cdr:y>
    </cdr:from>
    <cdr:to>
      <cdr:x>0.25926</cdr:x>
      <cdr:y>1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1019176" y="456247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0.87739</cdr:x>
      <cdr:y>0.82482</cdr:y>
    </cdr:from>
    <cdr:to>
      <cdr:x>1</cdr:x>
      <cdr:y>1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6600826" y="441007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0.14815</cdr:x>
      <cdr:y>0.17883</cdr:y>
    </cdr:from>
    <cdr:to>
      <cdr:x>0.27075</cdr:x>
      <cdr:y>0.35401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1104901" y="9334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0.14432</cdr:x>
      <cdr:y>0.17336</cdr:y>
    </cdr:from>
    <cdr:to>
      <cdr:x>0.26692</cdr:x>
      <cdr:y>0.34854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1076326" y="90487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0.14559</cdr:x>
      <cdr:y>0.18978</cdr:y>
    </cdr:from>
    <cdr:to>
      <cdr:x>0.2682</cdr:x>
      <cdr:y>0.36496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1085851" y="99060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0.15326</cdr:x>
      <cdr:y>0.12018</cdr:y>
    </cdr:from>
    <cdr:to>
      <cdr:x>0.36143</cdr:x>
      <cdr:y>0.16763</cdr:y>
    </cdr:to>
    <cdr:sp macro="" textlink="">
      <cdr:nvSpPr>
        <cdr:cNvPr id="25" name="TextBox 24"/>
        <cdr:cNvSpPr txBox="1"/>
      </cdr:nvSpPr>
      <cdr:spPr>
        <a:xfrm xmlns:a="http://schemas.openxmlformats.org/drawingml/2006/main">
          <a:off x="1143000" y="638768"/>
          <a:ext cx="1552575" cy="2521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i="1" u="sng"/>
            <a:t>Low</a:t>
          </a:r>
          <a:r>
            <a:rPr lang="en-US" sz="1100" b="1" i="1" u="sng" baseline="0"/>
            <a:t> Tax and Progressive</a:t>
          </a: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0.77522</cdr:x>
      <cdr:y>0.19526</cdr:y>
    </cdr:from>
    <cdr:to>
      <cdr:x>0.98595</cdr:x>
      <cdr:y>0.25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5781676" y="1019178"/>
          <a:ext cx="1571625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0.67944</cdr:x>
      <cdr:y>0.12007</cdr:y>
    </cdr:from>
    <cdr:to>
      <cdr:x>1</cdr:x>
      <cdr:y>0.16846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5067302" y="638178"/>
          <a:ext cx="2390773" cy="2571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i="1" u="sng"/>
            <a:t>High</a:t>
          </a:r>
          <a:r>
            <a:rPr lang="en-US" sz="1100" b="1" i="1" u="sng" baseline="0"/>
            <a:t> Tax and Progressive</a:t>
          </a:r>
          <a:endParaRPr lang="en-US" sz="1100" b="1" i="1" u="sng"/>
        </a:p>
      </cdr:txBody>
    </cdr:sp>
  </cdr:relSizeAnchor>
  <cdr:relSizeAnchor xmlns:cdr="http://schemas.openxmlformats.org/drawingml/2006/chartDrawing">
    <cdr:from>
      <cdr:x>0.13538</cdr:x>
      <cdr:y>0.82482</cdr:y>
    </cdr:from>
    <cdr:to>
      <cdr:x>0.47126</cdr:x>
      <cdr:y>1</cdr:y>
    </cdr:to>
    <cdr:sp macro="" textlink="">
      <cdr:nvSpPr>
        <cdr:cNvPr id="28" name="TextBox 27"/>
        <cdr:cNvSpPr txBox="1"/>
      </cdr:nvSpPr>
      <cdr:spPr>
        <a:xfrm xmlns:a="http://schemas.openxmlformats.org/drawingml/2006/main">
          <a:off x="1009651" y="4305302"/>
          <a:ext cx="2505075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0.13155</cdr:x>
      <cdr:y>0.86496</cdr:y>
    </cdr:from>
    <cdr:to>
      <cdr:x>0.34355</cdr:x>
      <cdr:y>1</cdr:y>
    </cdr:to>
    <cdr:sp macro="" textlink="">
      <cdr:nvSpPr>
        <cdr:cNvPr id="29" name="TextBox 28"/>
        <cdr:cNvSpPr txBox="1"/>
      </cdr:nvSpPr>
      <cdr:spPr>
        <a:xfrm xmlns:a="http://schemas.openxmlformats.org/drawingml/2006/main">
          <a:off x="981076" y="4514852"/>
          <a:ext cx="1581150" cy="7048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0.14049</cdr:x>
      <cdr:y>0.82482</cdr:y>
    </cdr:from>
    <cdr:to>
      <cdr:x>0.26309</cdr:x>
      <cdr:y>1</cdr:y>
    </cdr:to>
    <cdr:sp macro="" textlink="">
      <cdr:nvSpPr>
        <cdr:cNvPr id="30" name="TextBox 29"/>
        <cdr:cNvSpPr txBox="1"/>
      </cdr:nvSpPr>
      <cdr:spPr>
        <a:xfrm xmlns:a="http://schemas.openxmlformats.org/drawingml/2006/main">
          <a:off x="1047751" y="44005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0.12899</cdr:x>
      <cdr:y>0.82482</cdr:y>
    </cdr:from>
    <cdr:to>
      <cdr:x>0.33333</cdr:x>
      <cdr:y>1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962026" y="4305302"/>
          <a:ext cx="15240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0.17369</cdr:x>
      <cdr:y>0.74552</cdr:y>
    </cdr:from>
    <cdr:to>
      <cdr:x>0.40485</cdr:x>
      <cdr:y>0.84767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1295401" y="3962402"/>
          <a:ext cx="1724024" cy="5429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i="1" u="sng"/>
            <a:t>Low Tax and Regressive</a:t>
          </a:r>
        </a:p>
      </cdr:txBody>
    </cdr:sp>
  </cdr:relSizeAnchor>
  <cdr:relSizeAnchor xmlns:cdr="http://schemas.openxmlformats.org/drawingml/2006/chartDrawing">
    <cdr:from>
      <cdr:x>0.72925</cdr:x>
      <cdr:y>0.79197</cdr:y>
    </cdr:from>
    <cdr:to>
      <cdr:x>0.98467</cdr:x>
      <cdr:y>0.96715</cdr:y>
    </cdr:to>
    <cdr:sp macro="" textlink="">
      <cdr:nvSpPr>
        <cdr:cNvPr id="33" name="TextBox 32"/>
        <cdr:cNvSpPr txBox="1"/>
      </cdr:nvSpPr>
      <cdr:spPr>
        <a:xfrm xmlns:a="http://schemas.openxmlformats.org/drawingml/2006/main">
          <a:off x="5438776" y="4133852"/>
          <a:ext cx="19050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0.69349</cdr:x>
      <cdr:y>0.74194</cdr:y>
    </cdr:from>
    <cdr:to>
      <cdr:x>0.9719</cdr:x>
      <cdr:y>0.79749</cdr:y>
    </cdr:to>
    <cdr:sp macro="" textlink="">
      <cdr:nvSpPr>
        <cdr:cNvPr id="34" name="TextBox 33"/>
        <cdr:cNvSpPr txBox="1"/>
      </cdr:nvSpPr>
      <cdr:spPr>
        <a:xfrm xmlns:a="http://schemas.openxmlformats.org/drawingml/2006/main">
          <a:off x="5172076" y="3943352"/>
          <a:ext cx="2076450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i="1" u="sng"/>
            <a:t>High Tax</a:t>
          </a:r>
          <a:r>
            <a:rPr lang="en-US" sz="1100" b="1" i="1" u="sng" baseline="0"/>
            <a:t> and Regressive</a:t>
          </a:r>
          <a:endParaRPr lang="en-US" sz="1100" b="1" i="1" u="sng"/>
        </a:p>
      </cdr:txBody>
    </cdr:sp>
  </cdr:relSizeAnchor>
  <cdr:relSizeAnchor xmlns:cdr="http://schemas.openxmlformats.org/drawingml/2006/chartDrawing">
    <cdr:from>
      <cdr:x>0.00511</cdr:x>
      <cdr:y>0.88351</cdr:y>
    </cdr:from>
    <cdr:to>
      <cdr:x>0.97829</cdr:x>
      <cdr:y>0.97849</cdr:y>
    </cdr:to>
    <cdr:sp macro="" textlink="">
      <cdr:nvSpPr>
        <cdr:cNvPr id="35" name="TextBox 34"/>
        <cdr:cNvSpPr txBox="1"/>
      </cdr:nvSpPr>
      <cdr:spPr>
        <a:xfrm xmlns:a="http://schemas.openxmlformats.org/drawingml/2006/main">
          <a:off x="38100" y="4695826"/>
          <a:ext cx="7258051" cy="5048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/>
            <a:t>Note:  Alaska, North Dakota and Alaska</a:t>
          </a:r>
          <a:r>
            <a:rPr lang="en-US" sz="1400" baseline="0" dirty="0"/>
            <a:t> have tax intensity figures in excess of 13% but are plotted at 13% to remain visible.</a:t>
          </a:r>
          <a:r>
            <a:rPr lang="en-US" sz="1400" dirty="0"/>
            <a:t>  </a:t>
          </a:r>
        </a:p>
        <a:p xmlns:a="http://schemas.openxmlformats.org/drawingml/2006/main">
          <a:r>
            <a:rPr lang="en-US" sz="1400" dirty="0"/>
            <a:t>Sources:</a:t>
          </a:r>
          <a:r>
            <a:rPr lang="en-US" sz="1400" baseline="0" dirty="0"/>
            <a:t>  Washington State Office of Financial Management; Institute for Taxation and Economic Policy)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0.38163</cdr:x>
      <cdr:y>0.38885</cdr:y>
    </cdr:from>
    <cdr:to>
      <cdr:x>0.64855</cdr:x>
      <cdr:y>0.68097</cdr:y>
    </cdr:to>
    <cdr:cxnSp macro="">
      <cdr:nvCxnSpPr>
        <cdr:cNvPr id="38" name="Straight Arrow Connector 37"/>
        <cdr:cNvCxnSpPr/>
      </cdr:nvCxnSpPr>
      <cdr:spPr>
        <a:xfrm xmlns:a="http://schemas.openxmlformats.org/drawingml/2006/main" flipV="1">
          <a:off x="3304428" y="2496180"/>
          <a:ext cx="2311209" cy="1875253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C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0.37795</cdr:x>
      <cdr:y>0.26766</cdr:y>
    </cdr:from>
    <cdr:to>
      <cdr:x>0.46096</cdr:x>
      <cdr:y>0.67447</cdr:y>
    </cdr:to>
    <cdr:cxnSp macro="">
      <cdr:nvCxnSpPr>
        <cdr:cNvPr id="40" name="Straight Arrow Connector 39"/>
        <cdr:cNvCxnSpPr/>
      </cdr:nvCxnSpPr>
      <cdr:spPr>
        <a:xfrm xmlns:a="http://schemas.openxmlformats.org/drawingml/2006/main" flipV="1">
          <a:off x="3272636" y="1718225"/>
          <a:ext cx="718768" cy="2611501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C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0.38442</cdr:x>
      <cdr:y>0.375</cdr:y>
    </cdr:from>
    <cdr:to>
      <cdr:x>0.5</cdr:x>
      <cdr:y>0.68319</cdr:y>
    </cdr:to>
    <cdr:cxnSp macro="">
      <cdr:nvCxnSpPr>
        <cdr:cNvPr id="42" name="Straight Arrow Connector 41"/>
        <cdr:cNvCxnSpPr/>
      </cdr:nvCxnSpPr>
      <cdr:spPr>
        <a:xfrm xmlns:a="http://schemas.openxmlformats.org/drawingml/2006/main" flipV="1">
          <a:off x="3328619" y="2407298"/>
          <a:ext cx="1000785" cy="197841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C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0A0ED2-E939-4FB2-838B-C7E29B8D8247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FC9CD-746B-4EFA-85F6-9EA68FB46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168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3DD3-878F-4443-B736-4CC8B08D9A81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D435-8A6F-40D5-AE0E-F70BE1EB9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27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3DD3-878F-4443-B736-4CC8B08D9A81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D435-8A6F-40D5-AE0E-F70BE1EB9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340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3DD3-878F-4443-B736-4CC8B08D9A81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D435-8A6F-40D5-AE0E-F70BE1EB9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47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3DD3-878F-4443-B736-4CC8B08D9A81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D435-8A6F-40D5-AE0E-F70BE1EB9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06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3DD3-878F-4443-B736-4CC8B08D9A81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D435-8A6F-40D5-AE0E-F70BE1EB9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547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3DD3-878F-4443-B736-4CC8B08D9A81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D435-8A6F-40D5-AE0E-F70BE1EB9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243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3DD3-878F-4443-B736-4CC8B08D9A81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D435-8A6F-40D5-AE0E-F70BE1EB9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674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3DD3-878F-4443-B736-4CC8B08D9A81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D435-8A6F-40D5-AE0E-F70BE1EB9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424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3DD3-878F-4443-B736-4CC8B08D9A81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D435-8A6F-40D5-AE0E-F70BE1EB9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16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3DD3-878F-4443-B736-4CC8B08D9A81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D435-8A6F-40D5-AE0E-F70BE1EB9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56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3DD3-878F-4443-B736-4CC8B08D9A81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D435-8A6F-40D5-AE0E-F70BE1EB9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9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73DD3-878F-4443-B736-4CC8B08D9A81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9D435-8A6F-40D5-AE0E-F70BE1EB9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05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8175" y="1122363"/>
            <a:ext cx="10915650" cy="1392237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0070C0"/>
                </a:solidFill>
              </a:rPr>
              <a:t>John </a:t>
            </a:r>
            <a:r>
              <a:rPr lang="en-US" b="1" u="sng" dirty="0" smtClean="0">
                <a:solidFill>
                  <a:srgbClr val="0070C0"/>
                </a:solidFill>
              </a:rPr>
              <a:t>Stafford </a:t>
            </a:r>
            <a:r>
              <a:rPr lang="en-US" b="1" u="sng" dirty="0" smtClean="0">
                <a:solidFill>
                  <a:srgbClr val="0070C0"/>
                </a:solidFill>
              </a:rPr>
              <a:t>for State Representative</a:t>
            </a:r>
            <a:r>
              <a:rPr lang="en-US" sz="5400" b="1" u="sng" dirty="0" smtClean="0">
                <a:solidFill>
                  <a:srgbClr val="0070C0"/>
                </a:solidFill>
              </a:rPr>
              <a:t/>
            </a:r>
            <a:br>
              <a:rPr lang="en-US" sz="5400" b="1" u="sng" dirty="0" smtClean="0">
                <a:solidFill>
                  <a:srgbClr val="0070C0"/>
                </a:solidFill>
              </a:rPr>
            </a:br>
            <a:r>
              <a:rPr lang="en-US" sz="4000" b="1" dirty="0" smtClean="0">
                <a:solidFill>
                  <a:srgbClr val="00B050"/>
                </a:solidFill>
              </a:rPr>
              <a:t>Major Structural Change, Not Just Incremental Reform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56351"/>
            <a:ext cx="9144000" cy="1763299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***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Substantive Saturday Session: May 30, 2020</a:t>
            </a:r>
          </a:p>
          <a:p>
            <a:r>
              <a:rPr lang="en-US" sz="3600" b="1" u="sng" dirty="0" smtClean="0">
                <a:solidFill>
                  <a:srgbClr val="00B050"/>
                </a:solidFill>
              </a:rPr>
              <a:t>Tax Reform in Washington State</a:t>
            </a:r>
          </a:p>
        </p:txBody>
      </p:sp>
    </p:spTree>
    <p:extLst>
      <p:ext uri="{BB962C8B-B14F-4D97-AF65-F5344CB8AC3E}">
        <p14:creationId xmlns:p14="http://schemas.microsoft.com/office/powerpoint/2010/main" val="3545554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6188360"/>
              </p:ext>
            </p:extLst>
          </p:nvPr>
        </p:nvGraphicFramePr>
        <p:xfrm>
          <a:off x="792479" y="167949"/>
          <a:ext cx="10598331" cy="6528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Straight Arrow Connector 2"/>
          <p:cNvCxnSpPr/>
          <p:nvPr/>
        </p:nvCxnSpPr>
        <p:spPr>
          <a:xfrm flipV="1">
            <a:off x="4867275" y="2667000"/>
            <a:ext cx="6134100" cy="200025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716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>The Business Tax is Also Regressive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454580"/>
          </a:xfrm>
        </p:spPr>
        <p:txBody>
          <a:bodyPr>
            <a:noAutofit/>
          </a:bodyPr>
          <a:lstStyle/>
          <a:p>
            <a:pPr algn="ctr"/>
            <a:r>
              <a:rPr lang="en-US" sz="3600" u="sng" dirty="0" smtClean="0"/>
              <a:t>Washington State</a:t>
            </a:r>
            <a:endParaRPr lang="en-US" sz="3600" u="sng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Taxes corporations on revenues, not profits</a:t>
            </a:r>
          </a:p>
          <a:p>
            <a:pPr lvl="1"/>
            <a:r>
              <a:rPr lang="en-US" dirty="0" smtClean="0"/>
              <a:t>The B&amp;O Tax (Business and Occupancy)</a:t>
            </a:r>
          </a:p>
          <a:p>
            <a:pPr lvl="2"/>
            <a:r>
              <a:rPr lang="en-US" b="1" dirty="0" smtClean="0"/>
              <a:t>Regressive</a:t>
            </a:r>
          </a:p>
          <a:p>
            <a:pPr lvl="2"/>
            <a:r>
              <a:rPr lang="en-US" b="1" dirty="0" smtClean="0"/>
              <a:t>Creates Loopholes – “Swiss Cheese”</a:t>
            </a:r>
          </a:p>
          <a:p>
            <a:pPr lvl="2"/>
            <a:r>
              <a:rPr lang="en-US" b="1" dirty="0" smtClean="0"/>
              <a:t>Not Transparent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54580"/>
          </a:xfrm>
        </p:spPr>
        <p:txBody>
          <a:bodyPr>
            <a:noAutofit/>
          </a:bodyPr>
          <a:lstStyle/>
          <a:p>
            <a:pPr algn="ctr"/>
            <a:r>
              <a:rPr lang="en-US" sz="3600" u="sng" dirty="0" smtClean="0"/>
              <a:t>Other States</a:t>
            </a:r>
            <a:endParaRPr lang="en-US" sz="3600" u="sng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44 States: Tax corporations based on profits</a:t>
            </a:r>
          </a:p>
          <a:p>
            <a:r>
              <a:rPr lang="en-US" dirty="0" smtClean="0"/>
              <a:t>4 States (OH, NV, TX, WA):</a:t>
            </a:r>
            <a:r>
              <a:rPr lang="en-US" dirty="0"/>
              <a:t> </a:t>
            </a:r>
            <a:r>
              <a:rPr lang="en-US" dirty="0" smtClean="0"/>
              <a:t>Tax corporations on revenues, not profits</a:t>
            </a:r>
          </a:p>
          <a:p>
            <a:r>
              <a:rPr lang="en-US" dirty="0" smtClean="0"/>
              <a:t>2 States (SD and WY): </a:t>
            </a:r>
            <a:r>
              <a:rPr lang="en-US" dirty="0"/>
              <a:t>D</a:t>
            </a:r>
            <a:r>
              <a:rPr lang="en-US" dirty="0" smtClean="0"/>
              <a:t>on’t tax corporations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7225" y="6189663"/>
            <a:ext cx="3600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Tax Policy Center,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173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7895"/>
          </a:xfrm>
        </p:spPr>
        <p:txBody>
          <a:bodyPr/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>Comments on Taxation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3019"/>
            <a:ext cx="10515600" cy="5297805"/>
          </a:xfrm>
        </p:spPr>
        <p:txBody>
          <a:bodyPr>
            <a:normAutofit/>
          </a:bodyPr>
          <a:lstStyle/>
          <a:p>
            <a:r>
              <a:rPr lang="en-US" b="1" dirty="0" smtClean="0"/>
              <a:t>Washington State is an outlier</a:t>
            </a:r>
          </a:p>
          <a:p>
            <a:r>
              <a:rPr lang="en-US" b="1" dirty="0" smtClean="0"/>
              <a:t>Washington State’s level of taxation is somewhat low</a:t>
            </a:r>
            <a:endParaRPr lang="en-US" dirty="0" smtClean="0"/>
          </a:p>
          <a:p>
            <a:r>
              <a:rPr lang="en-US" b="1" dirty="0" smtClean="0"/>
              <a:t>Washington has the most regressive tax structure in nation</a:t>
            </a:r>
          </a:p>
          <a:p>
            <a:pPr lvl="1"/>
            <a:r>
              <a:rPr lang="en-US" dirty="0" smtClean="0"/>
              <a:t>One of 9 states without an income tax or capital gains tax</a:t>
            </a:r>
          </a:p>
          <a:p>
            <a:r>
              <a:rPr lang="en-US" b="1" dirty="0" smtClean="0"/>
              <a:t>We are regularly evaluated as having the most unjust tax system in the nation</a:t>
            </a:r>
          </a:p>
          <a:p>
            <a:pPr lvl="1"/>
            <a:r>
              <a:rPr lang="en-US" dirty="0" smtClean="0"/>
              <a:t>Institute for Taxation and Economic Policy (ITEP)</a:t>
            </a:r>
          </a:p>
          <a:p>
            <a:r>
              <a:rPr lang="en-US" b="1" dirty="0" smtClean="0"/>
              <a:t>Our business tax is also regressive</a:t>
            </a:r>
            <a:endParaRPr lang="en-US" b="1" dirty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Down Arrow 3"/>
          <p:cNvSpPr/>
          <p:nvPr/>
        </p:nvSpPr>
        <p:spPr>
          <a:xfrm>
            <a:off x="5724523" y="4962525"/>
            <a:ext cx="484632" cy="9109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42502" y="5927111"/>
            <a:ext cx="8448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WE NEED A NEW SOURCE OF PROGRESSIVE TAXATION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742502" y="5908937"/>
            <a:ext cx="8286750" cy="5858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79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>Tax Reform in Washington State: Agenda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The Tax Situation in Washington State</a:t>
            </a:r>
          </a:p>
          <a:p>
            <a:pPr algn="ctr"/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algn="ctr"/>
            <a:r>
              <a:rPr lang="en-US" dirty="0" smtClean="0"/>
              <a:t>Options for Reform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algn="ctr"/>
            <a:r>
              <a:rPr lang="en-US" dirty="0" smtClean="0"/>
              <a:t>Summary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286125" y="3330575"/>
            <a:ext cx="122605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32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885" y="365126"/>
            <a:ext cx="10927915" cy="128831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>Options to Improve Tax Structure in Washington State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7966"/>
            <a:ext cx="10515600" cy="5185775"/>
          </a:xfrm>
        </p:spPr>
        <p:txBody>
          <a:bodyPr>
            <a:normAutofit fontScale="85000" lnSpcReduction="20000"/>
          </a:bodyPr>
          <a:lstStyle/>
          <a:p>
            <a:r>
              <a:rPr lang="en-US" b="1" u="sng" dirty="0" smtClean="0"/>
              <a:t>REPEAL LIMITATIONS ON EXISTING TAXES</a:t>
            </a:r>
            <a:endParaRPr lang="en-US" b="1" u="sng" dirty="0"/>
          </a:p>
          <a:p>
            <a:pPr lvl="1"/>
            <a:r>
              <a:rPr lang="en-US" dirty="0" smtClean="0"/>
              <a:t>Repeal </a:t>
            </a:r>
            <a:r>
              <a:rPr lang="en-US" dirty="0" smtClean="0"/>
              <a:t>1</a:t>
            </a:r>
            <a:r>
              <a:rPr lang="en-US" dirty="0"/>
              <a:t>% Property Tax Limit</a:t>
            </a:r>
          </a:p>
          <a:p>
            <a:pPr lvl="1"/>
            <a:r>
              <a:rPr lang="en-US" dirty="0" smtClean="0"/>
              <a:t>Repeal I-976 Reductions in Car </a:t>
            </a:r>
            <a:r>
              <a:rPr lang="en-US" dirty="0"/>
              <a:t>Tab </a:t>
            </a:r>
            <a:r>
              <a:rPr lang="en-US" dirty="0" smtClean="0"/>
              <a:t>Taxes</a:t>
            </a:r>
          </a:p>
          <a:p>
            <a:pPr lvl="1"/>
            <a:r>
              <a:rPr lang="en-US" dirty="0" smtClean="0"/>
              <a:t>Repeal </a:t>
            </a:r>
            <a:r>
              <a:rPr lang="en-US" dirty="0"/>
              <a:t>Corporate </a:t>
            </a:r>
            <a:r>
              <a:rPr lang="en-US" dirty="0" smtClean="0"/>
              <a:t>Tax Breaks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b="1" u="sng" dirty="0" smtClean="0"/>
              <a:t>INSTITUTE NEW TAX IN LEGISLATURE</a:t>
            </a:r>
          </a:p>
          <a:p>
            <a:pPr lvl="1"/>
            <a:r>
              <a:rPr lang="en-US" dirty="0" smtClean="0"/>
              <a:t>Income Tax on High-Income Earners</a:t>
            </a:r>
          </a:p>
          <a:p>
            <a:pPr lvl="2"/>
            <a:r>
              <a:rPr lang="en-US" dirty="0" smtClean="0"/>
              <a:t>Offset by a Reduction in the Sales Tax</a:t>
            </a:r>
          </a:p>
          <a:p>
            <a:pPr lvl="1"/>
            <a:r>
              <a:rPr lang="en-US" dirty="0" smtClean="0"/>
              <a:t>Capital Gains Tax</a:t>
            </a:r>
          </a:p>
          <a:p>
            <a:pPr lvl="2"/>
            <a:r>
              <a:rPr lang="en-US" dirty="0" smtClean="0"/>
              <a:t>E.G. 9% Tax on Capital Gains Over $25,000 for Individuals With Exemption for Sale of First Home</a:t>
            </a:r>
          </a:p>
          <a:p>
            <a:pPr lvl="1"/>
            <a:r>
              <a:rPr lang="en-US" dirty="0" smtClean="0"/>
              <a:t>Wealth Tax</a:t>
            </a:r>
          </a:p>
          <a:p>
            <a:pPr lvl="1"/>
            <a:r>
              <a:rPr lang="en-US" dirty="0" smtClean="0"/>
              <a:t>Inheritance Tax</a:t>
            </a:r>
          </a:p>
          <a:p>
            <a:pPr lvl="1"/>
            <a:r>
              <a:rPr lang="en-US" dirty="0" smtClean="0"/>
              <a:t>Financial Transaction Tax</a:t>
            </a:r>
          </a:p>
          <a:p>
            <a:pPr lvl="1"/>
            <a:r>
              <a:rPr lang="en-US" dirty="0" smtClean="0"/>
              <a:t>Carbon Tax</a:t>
            </a:r>
          </a:p>
          <a:p>
            <a:pPr lvl="2"/>
            <a:r>
              <a:rPr lang="en-US" dirty="0" smtClean="0"/>
              <a:t>Challenge is to Make it Progressive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b="1" u="sng" dirty="0" smtClean="0"/>
              <a:t>ENACT NEW TAX ON HIGH-INCOME INDIVIDUALS AND BUSINESSES VIA BALLOT</a:t>
            </a:r>
          </a:p>
          <a:p>
            <a:pPr lvl="1"/>
            <a:r>
              <a:rPr lang="en-US" dirty="0" smtClean="0"/>
              <a:t>E.G., Portland</a:t>
            </a:r>
          </a:p>
        </p:txBody>
      </p:sp>
    </p:spTree>
    <p:extLst>
      <p:ext uri="{BB962C8B-B14F-4D97-AF65-F5344CB8AC3E}">
        <p14:creationId xmlns:p14="http://schemas.microsoft.com/office/powerpoint/2010/main" val="268509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>Income Tax Issues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0389"/>
            <a:ext cx="10515600" cy="4786574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LEGALITY</a:t>
            </a:r>
          </a:p>
          <a:p>
            <a:pPr lvl="1"/>
            <a:r>
              <a:rPr lang="en-US" dirty="0" smtClean="0"/>
              <a:t>Washington State Constitution, Article 7, Section 1:</a:t>
            </a:r>
          </a:p>
          <a:p>
            <a:pPr lvl="1"/>
            <a:r>
              <a:rPr lang="en-US" dirty="0" smtClean="0"/>
              <a:t>“…All </a:t>
            </a:r>
            <a:r>
              <a:rPr lang="en-US" dirty="0"/>
              <a:t>taxes shall be uniform upon the same class of property within the territorial limits of the authority levying the </a:t>
            </a:r>
            <a:r>
              <a:rPr lang="en-US" dirty="0" smtClean="0"/>
              <a:t>tax…”</a:t>
            </a:r>
          </a:p>
          <a:p>
            <a:pPr lvl="1"/>
            <a:r>
              <a:rPr lang="en-US" dirty="0" smtClean="0"/>
              <a:t>Has been amended 16 times</a:t>
            </a:r>
          </a:p>
          <a:p>
            <a:pPr lvl="1"/>
            <a:r>
              <a:rPr lang="en-US" dirty="0" smtClean="0"/>
              <a:t>Complicated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b="1" u="sng" dirty="0" smtClean="0"/>
              <a:t>ACCEPTABILITY TO VOTERS</a:t>
            </a:r>
          </a:p>
          <a:p>
            <a:pPr lvl="1"/>
            <a:r>
              <a:rPr lang="en-US" dirty="0" smtClean="0"/>
              <a:t>Since 1935, Seven Attempts to Institute an Income Tax – All Failed</a:t>
            </a:r>
          </a:p>
          <a:p>
            <a:pPr lvl="2"/>
            <a:r>
              <a:rPr lang="en-US" dirty="0" smtClean="0"/>
              <a:t>I-1098 (2010) </a:t>
            </a:r>
            <a:r>
              <a:rPr lang="en-US" dirty="0" smtClean="0"/>
              <a:t>Failed </a:t>
            </a:r>
            <a:r>
              <a:rPr lang="en-US" dirty="0" smtClean="0"/>
              <a:t>– 64% Opposed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b="1" u="sng" dirty="0" smtClean="0"/>
              <a:t>BENEFITS TO ECONOMIC GROWTH ?</a:t>
            </a:r>
          </a:p>
          <a:p>
            <a:pPr lvl="1"/>
            <a:r>
              <a:rPr lang="en-US" dirty="0" smtClean="0"/>
              <a:t>Some argue that the lack of an income tax encourages businesses to locate in Washington State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3055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>Tax Reform in Washington State: Agenda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The Tax Situation in Washington State</a:t>
            </a:r>
          </a:p>
          <a:p>
            <a:pPr algn="ctr"/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algn="ctr"/>
            <a:r>
              <a:rPr lang="en-US" dirty="0" smtClean="0"/>
              <a:t>Options for Reform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algn="ctr"/>
            <a:r>
              <a:rPr lang="en-US" dirty="0" smtClean="0"/>
              <a:t>Summary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971925" y="4845050"/>
            <a:ext cx="122605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224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>Summary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0389"/>
            <a:ext cx="10515600" cy="4786574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Washington State Has An Abysmal Tax Structure</a:t>
            </a:r>
          </a:p>
          <a:p>
            <a:pPr lvl="1"/>
            <a:r>
              <a:rPr lang="en-US" dirty="0" smtClean="0"/>
              <a:t>This has been well-known for years; and nothing has been done about it</a:t>
            </a:r>
          </a:p>
          <a:p>
            <a:pPr lvl="1"/>
            <a:endParaRPr lang="en-US" dirty="0"/>
          </a:p>
          <a:p>
            <a:r>
              <a:rPr lang="en-US" b="1" dirty="0" smtClean="0"/>
              <a:t>We Have Now Been Caught Totally Unprepared</a:t>
            </a:r>
          </a:p>
          <a:p>
            <a:pPr lvl="1"/>
            <a:r>
              <a:rPr lang="en-US" dirty="0" smtClean="0"/>
              <a:t>Just when a new source of revenue is needed, it isn’t there</a:t>
            </a:r>
          </a:p>
          <a:p>
            <a:endParaRPr lang="en-US" dirty="0"/>
          </a:p>
          <a:p>
            <a:r>
              <a:rPr lang="en-US" b="1" dirty="0" smtClean="0"/>
              <a:t>It is Imperative to Pass a New Source of Taxation in Olympia</a:t>
            </a:r>
          </a:p>
          <a:p>
            <a:pPr lvl="1"/>
            <a:r>
              <a:rPr lang="en-US" dirty="0" smtClean="0"/>
              <a:t>And it must be progressive</a:t>
            </a:r>
          </a:p>
          <a:p>
            <a:pPr lvl="1"/>
            <a:endParaRPr lang="en-US" dirty="0"/>
          </a:p>
          <a:p>
            <a:r>
              <a:rPr lang="en-US" b="1" dirty="0" smtClean="0"/>
              <a:t>There are Different Viable Options for a New Progressive Tax</a:t>
            </a:r>
          </a:p>
          <a:p>
            <a:pPr lvl="1"/>
            <a:r>
              <a:rPr lang="en-US" dirty="0" smtClean="0"/>
              <a:t>The objective must be to create Democratic Party consensus on a desirable approach, and pass it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739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1450" y="571500"/>
            <a:ext cx="11887200" cy="1409700"/>
          </a:xfrm>
        </p:spPr>
        <p:txBody>
          <a:bodyPr>
            <a:normAutofit fontScale="90000"/>
          </a:bodyPr>
          <a:lstStyle/>
          <a:p>
            <a:r>
              <a:rPr lang="en-US" sz="4000" b="1" u="sng" dirty="0" smtClean="0">
                <a:solidFill>
                  <a:srgbClr val="FF0000"/>
                </a:solidFill>
              </a:rPr>
              <a:t>We Need </a:t>
            </a:r>
            <a:r>
              <a:rPr lang="en-US" sz="4000" b="1" u="sng" dirty="0">
                <a:solidFill>
                  <a:srgbClr val="FF0000"/>
                </a:solidFill>
              </a:rPr>
              <a:t>Major Structural Change; Not Just Incremental Reform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2066925"/>
            <a:ext cx="4497132" cy="41100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u="sng" dirty="0" smtClean="0">
                <a:solidFill>
                  <a:srgbClr val="0070C0"/>
                </a:solidFill>
              </a:rPr>
              <a:t>We Face 5 Crises</a:t>
            </a:r>
          </a:p>
          <a:p>
            <a:pPr algn="ctr"/>
            <a:r>
              <a:rPr lang="en-US" dirty="0" smtClean="0"/>
              <a:t>Public </a:t>
            </a:r>
            <a:r>
              <a:rPr lang="en-US" dirty="0"/>
              <a:t>Health (Pandemic)</a:t>
            </a:r>
          </a:p>
          <a:p>
            <a:pPr algn="ctr"/>
            <a:r>
              <a:rPr lang="en-US" dirty="0"/>
              <a:t>Economic Recession</a:t>
            </a:r>
          </a:p>
          <a:p>
            <a:pPr algn="ctr"/>
            <a:r>
              <a:rPr lang="en-US" dirty="0"/>
              <a:t>Social Crisis</a:t>
            </a:r>
          </a:p>
          <a:p>
            <a:pPr algn="ctr"/>
            <a:r>
              <a:rPr lang="en-US" dirty="0"/>
              <a:t>Budget Crisis in Olympia</a:t>
            </a:r>
          </a:p>
          <a:p>
            <a:pPr algn="ctr"/>
            <a:r>
              <a:rPr lang="en-US" dirty="0"/>
              <a:t>Climate Crisis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505575" y="2066925"/>
            <a:ext cx="5000625" cy="4438650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US" sz="3200" b="1" u="sng" dirty="0" smtClean="0">
                <a:solidFill>
                  <a:srgbClr val="0070C0"/>
                </a:solidFill>
              </a:rPr>
              <a:t>Four Campaign Priorities</a:t>
            </a:r>
          </a:p>
          <a:p>
            <a:pPr lvl="1"/>
            <a:r>
              <a:rPr lang="en-US" b="1" dirty="0">
                <a:solidFill>
                  <a:srgbClr val="00B050"/>
                </a:solidFill>
              </a:rPr>
              <a:t>Change the Way the State Conducts its </a:t>
            </a:r>
            <a:r>
              <a:rPr lang="en-US" b="1" dirty="0" smtClean="0">
                <a:solidFill>
                  <a:srgbClr val="00B050"/>
                </a:solidFill>
              </a:rPr>
              <a:t>Operations to Protect Public Health and Reduce Expenditures</a:t>
            </a:r>
            <a:endParaRPr lang="en-US" b="1" dirty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Protect </a:t>
            </a:r>
            <a:r>
              <a:rPr lang="en-US" b="1" dirty="0">
                <a:solidFill>
                  <a:srgbClr val="00B050"/>
                </a:solidFill>
              </a:rPr>
              <a:t>the Poor – Programs Must Not Be </a:t>
            </a:r>
            <a:r>
              <a:rPr lang="en-US" b="1" dirty="0" smtClean="0">
                <a:solidFill>
                  <a:srgbClr val="00B050"/>
                </a:solidFill>
              </a:rPr>
              <a:t>Universal</a:t>
            </a:r>
            <a:endParaRPr lang="en-US" b="1" dirty="0">
              <a:solidFill>
                <a:srgbClr val="00B050"/>
              </a:solidFill>
            </a:endParaRP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New Source of Progressive Revenue</a:t>
            </a:r>
          </a:p>
          <a:p>
            <a:pPr lvl="1"/>
            <a:r>
              <a:rPr lang="en-US" b="1" dirty="0">
                <a:solidFill>
                  <a:srgbClr val="00B050"/>
                </a:solidFill>
              </a:rPr>
              <a:t>Address Climate Change – High Impact/Low Cost Programs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5335333" y="3533775"/>
            <a:ext cx="137026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838199" y="1666874"/>
            <a:ext cx="4497133" cy="46672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705600" y="1666876"/>
            <a:ext cx="4800600" cy="46672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47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>Tax Reform in Washington State: Agenda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81225"/>
            <a:ext cx="10515600" cy="3995738"/>
          </a:xfrm>
        </p:spPr>
        <p:txBody>
          <a:bodyPr/>
          <a:lstStyle/>
          <a:p>
            <a:pPr algn="ctr"/>
            <a:r>
              <a:rPr lang="en-US" dirty="0" smtClean="0"/>
              <a:t>The Tax Situation in Washington State</a:t>
            </a:r>
          </a:p>
          <a:p>
            <a:pPr marL="0" indent="0" algn="ctr">
              <a:buNone/>
            </a:pPr>
            <a:endParaRPr lang="en-US" dirty="0" smtClean="0"/>
          </a:p>
          <a:p>
            <a:pPr marL="457200" lvl="1" indent="0" algn="ctr">
              <a:buNone/>
            </a:pPr>
            <a:endParaRPr lang="en-US" dirty="0"/>
          </a:p>
          <a:p>
            <a:pPr algn="ctr"/>
            <a:r>
              <a:rPr lang="en-US" dirty="0" smtClean="0"/>
              <a:t>Options for Reform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algn="ctr"/>
            <a:r>
              <a:rPr lang="en-US" dirty="0" smtClean="0"/>
              <a:t>Summary</a:t>
            </a:r>
          </a:p>
        </p:txBody>
      </p:sp>
      <p:sp>
        <p:nvSpPr>
          <p:cNvPr id="4" name="Right Arrow 3"/>
          <p:cNvSpPr/>
          <p:nvPr/>
        </p:nvSpPr>
        <p:spPr>
          <a:xfrm>
            <a:off x="1971675" y="2181225"/>
            <a:ext cx="122605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52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0220"/>
          </a:xfrm>
        </p:spPr>
        <p:txBody>
          <a:bodyPr/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>Washington State: Tax Policy</a:t>
            </a:r>
            <a:endParaRPr lang="en-US" b="1" u="sng" dirty="0">
              <a:solidFill>
                <a:srgbClr val="0070C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48785595"/>
              </p:ext>
            </p:extLst>
          </p:nvPr>
        </p:nvGraphicFramePr>
        <p:xfrm>
          <a:off x="540325" y="1244539"/>
          <a:ext cx="5527964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09282910"/>
              </p:ext>
            </p:extLst>
          </p:nvPr>
        </p:nvGraphicFramePr>
        <p:xfrm>
          <a:off x="6172200" y="1132609"/>
          <a:ext cx="5181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87035" y="6546273"/>
            <a:ext cx="1176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Sources: Washington State Office of Financial Management; Institute for Tax and Economic Policy, 2018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63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9497361"/>
              </p:ext>
            </p:extLst>
          </p:nvPr>
        </p:nvGraphicFramePr>
        <p:xfrm>
          <a:off x="814192" y="263047"/>
          <a:ext cx="10095978" cy="5509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73550" y="6033697"/>
            <a:ext cx="8981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en-US" sz="2400" b="1" dirty="0" smtClean="0">
                <a:solidFill>
                  <a:srgbClr val="0070C0"/>
                </a:solidFill>
              </a:rPr>
              <a:t>From </a:t>
            </a:r>
            <a:r>
              <a:rPr lang="en-US" sz="2400" b="1" dirty="0">
                <a:solidFill>
                  <a:srgbClr val="0070C0"/>
                </a:solidFill>
              </a:rPr>
              <a:t>1995 to </a:t>
            </a:r>
            <a:r>
              <a:rPr lang="en-US" sz="2400" b="1" dirty="0" smtClean="0">
                <a:solidFill>
                  <a:srgbClr val="0070C0"/>
                </a:solidFill>
              </a:rPr>
              <a:t>2016:  </a:t>
            </a:r>
            <a:r>
              <a:rPr lang="en-US" sz="2400" b="1" dirty="0">
                <a:solidFill>
                  <a:srgbClr val="0070C0"/>
                </a:solidFill>
              </a:rPr>
              <a:t>Washington Dropped from 11</a:t>
            </a:r>
            <a:r>
              <a:rPr lang="en-US" sz="2400" b="1" baseline="30000" dirty="0">
                <a:solidFill>
                  <a:srgbClr val="0070C0"/>
                </a:solidFill>
              </a:rPr>
              <a:t>th</a:t>
            </a:r>
            <a:r>
              <a:rPr lang="en-US" sz="2400" b="1" dirty="0">
                <a:solidFill>
                  <a:srgbClr val="0070C0"/>
                </a:solidFill>
              </a:rPr>
              <a:t> to </a:t>
            </a:r>
            <a:r>
              <a:rPr lang="en-US" sz="2400" b="1" dirty="0" smtClean="0">
                <a:solidFill>
                  <a:srgbClr val="0070C0"/>
                </a:solidFill>
              </a:rPr>
              <a:t>30</a:t>
            </a:r>
            <a:r>
              <a:rPr lang="en-US" sz="2400" b="1" baseline="30000" dirty="0" smtClean="0">
                <a:solidFill>
                  <a:srgbClr val="0070C0"/>
                </a:solidFill>
              </a:rPr>
              <a:t>th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1498092" y="60685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476500" y="5975860"/>
            <a:ext cx="7829550" cy="5773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983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>How Did This Happen?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0701"/>
            <a:ext cx="10515600" cy="4636262"/>
          </a:xfrm>
        </p:spPr>
        <p:txBody>
          <a:bodyPr>
            <a:normAutofit/>
          </a:bodyPr>
          <a:lstStyle/>
          <a:p>
            <a:r>
              <a:rPr lang="en-US" dirty="0"/>
              <a:t>Limit on Property Tax </a:t>
            </a:r>
            <a:r>
              <a:rPr lang="en-US" dirty="0" smtClean="0"/>
              <a:t>Increases – From 6% Per Year to 1</a:t>
            </a:r>
            <a:r>
              <a:rPr lang="en-US" dirty="0"/>
              <a:t>% Per Year</a:t>
            </a:r>
          </a:p>
          <a:p>
            <a:pPr lvl="1"/>
            <a:r>
              <a:rPr lang="en-US" sz="2800" dirty="0"/>
              <a:t>I-747 (</a:t>
            </a:r>
            <a:r>
              <a:rPr lang="en-US" sz="2800" dirty="0" smtClean="0"/>
              <a:t>2001</a:t>
            </a:r>
            <a:r>
              <a:rPr lang="en-US" sz="2800" dirty="0"/>
              <a:t>)</a:t>
            </a:r>
          </a:p>
          <a:p>
            <a:pPr lvl="2"/>
            <a:r>
              <a:rPr lang="en-US" sz="2800" dirty="0"/>
              <a:t>Overturned by State Supreme Court in </a:t>
            </a:r>
            <a:r>
              <a:rPr lang="en-US" sz="2800" dirty="0" smtClean="0"/>
              <a:t>2007</a:t>
            </a:r>
          </a:p>
          <a:p>
            <a:pPr lvl="2"/>
            <a:r>
              <a:rPr lang="en-US" sz="2800" dirty="0"/>
              <a:t>R</a:t>
            </a:r>
            <a:r>
              <a:rPr lang="en-US" sz="2800" dirty="0" smtClean="0"/>
              <a:t>einstated </a:t>
            </a:r>
            <a:r>
              <a:rPr lang="en-US" sz="2800" dirty="0"/>
              <a:t>by Legislature in </a:t>
            </a:r>
            <a:r>
              <a:rPr lang="en-US" sz="2800" dirty="0" smtClean="0"/>
              <a:t>2007</a:t>
            </a:r>
          </a:p>
          <a:p>
            <a:r>
              <a:rPr lang="en-US" dirty="0" smtClean="0"/>
              <a:t>Tim </a:t>
            </a:r>
            <a:r>
              <a:rPr lang="en-US" dirty="0" err="1" smtClean="0"/>
              <a:t>Eyman</a:t>
            </a:r>
            <a:r>
              <a:rPr lang="en-US" dirty="0" smtClean="0"/>
              <a:t> Initiatives to Reduce Car Tab Taxes</a:t>
            </a:r>
          </a:p>
          <a:p>
            <a:pPr lvl="1"/>
            <a:r>
              <a:rPr lang="en-US" dirty="0" smtClean="0"/>
              <a:t>Most Recently: I-976</a:t>
            </a:r>
          </a:p>
          <a:p>
            <a:r>
              <a:rPr lang="en-US" dirty="0" smtClean="0"/>
              <a:t>Corporate Tax Breaks</a:t>
            </a:r>
          </a:p>
          <a:p>
            <a:pPr lvl="1"/>
            <a:r>
              <a:rPr lang="en-US" dirty="0" smtClean="0"/>
              <a:t>There are roughly 700 corporate tax breaks in the State B&amp;O Tax Code</a:t>
            </a:r>
          </a:p>
          <a:p>
            <a:pPr lvl="1"/>
            <a:r>
              <a:rPr lang="en-US" dirty="0" smtClean="0"/>
              <a:t>The number increases every year</a:t>
            </a:r>
          </a:p>
          <a:p>
            <a:r>
              <a:rPr lang="en-US" dirty="0" smtClean="0"/>
              <a:t>No New Taxes Implemented in Olympia</a:t>
            </a:r>
          </a:p>
        </p:txBody>
      </p:sp>
    </p:spTree>
    <p:extLst>
      <p:ext uri="{BB962C8B-B14F-4D97-AF65-F5344CB8AC3E}">
        <p14:creationId xmlns:p14="http://schemas.microsoft.com/office/powerpoint/2010/main" val="1823144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5302446"/>
              </p:ext>
            </p:extLst>
          </p:nvPr>
        </p:nvGraphicFramePr>
        <p:xfrm>
          <a:off x="762000" y="276225"/>
          <a:ext cx="10591800" cy="5789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72676" y="6134100"/>
            <a:ext cx="2314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WA = RATIO OF 5.9</a:t>
            </a:r>
            <a:endParaRPr lang="en-US" b="1" u="sng" dirty="0"/>
          </a:p>
        </p:txBody>
      </p:sp>
      <p:cxnSp>
        <p:nvCxnSpPr>
          <p:cNvPr id="7" name="Straight Arrow Connector 6"/>
          <p:cNvCxnSpPr>
            <a:stCxn id="5" idx="0"/>
          </p:cNvCxnSpPr>
          <p:nvPr/>
        </p:nvCxnSpPr>
        <p:spPr>
          <a:xfrm flipH="1" flipV="1">
            <a:off x="11129963" y="5852577"/>
            <a:ext cx="1" cy="2815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57900" y="5852577"/>
            <a:ext cx="2200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CA = RATIO OF 0.85</a:t>
            </a:r>
            <a:endParaRPr lang="en-US" b="1" u="sng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5829301" y="4800601"/>
            <a:ext cx="9524" cy="3238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85749" y="6419850"/>
            <a:ext cx="5543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Institute On Taxation and Economic Policy,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974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217"/>
          </a:xfrm>
        </p:spPr>
        <p:txBody>
          <a:bodyPr/>
          <a:lstStyle/>
          <a:p>
            <a:pPr algn="ctr"/>
            <a:r>
              <a:rPr lang="en-US" b="1" u="sng" dirty="0" smtClean="0"/>
              <a:t>Taxes Paid by Type of Tax:  Four States</a:t>
            </a:r>
            <a:endParaRPr lang="en-US" b="1" u="sng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15058206"/>
              </p:ext>
            </p:extLst>
          </p:nvPr>
        </p:nvGraphicFramePr>
        <p:xfrm>
          <a:off x="6172199" y="1127342"/>
          <a:ext cx="5593915" cy="5223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Content Placeholder 1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15740042"/>
              </p:ext>
            </p:extLst>
          </p:nvPr>
        </p:nvGraphicFramePr>
        <p:xfrm>
          <a:off x="425885" y="1127342"/>
          <a:ext cx="5593915" cy="5223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019800" y="6438378"/>
            <a:ext cx="6075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Red = Income Tax</a:t>
            </a:r>
            <a:r>
              <a:rPr lang="en-US" dirty="0" smtClean="0"/>
              <a:t>; </a:t>
            </a:r>
            <a:r>
              <a:rPr lang="en-US" b="1" dirty="0" smtClean="0">
                <a:solidFill>
                  <a:srgbClr val="0070C0"/>
                </a:solidFill>
              </a:rPr>
              <a:t>Blue = Property Tax</a:t>
            </a:r>
            <a:r>
              <a:rPr lang="en-US" dirty="0" smtClean="0"/>
              <a:t>; </a:t>
            </a:r>
            <a:r>
              <a:rPr lang="en-US" b="1" dirty="0" smtClean="0">
                <a:solidFill>
                  <a:srgbClr val="00B050"/>
                </a:solidFill>
              </a:rPr>
              <a:t>Green = Sales Tax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5885" y="6438378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Institute on Taxation and Economic Policy,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773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65125"/>
            <a:ext cx="11182350" cy="1325563"/>
          </a:xfrm>
        </p:spPr>
        <p:txBody>
          <a:bodyPr/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>States Without Income Tax and Capital Gains Tax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50" y="1540701"/>
            <a:ext cx="11801475" cy="4669600"/>
          </a:xfrm>
        </p:spPr>
        <p:txBody>
          <a:bodyPr>
            <a:normAutofit/>
          </a:bodyPr>
          <a:lstStyle/>
          <a:p>
            <a:r>
              <a:rPr lang="en-US" dirty="0" smtClean="0"/>
              <a:t>Alaska: 2.80 Ratio of % Income Paid in Tax, Poor to Rich -- </a:t>
            </a:r>
            <a:r>
              <a:rPr lang="en-US" dirty="0" smtClean="0">
                <a:solidFill>
                  <a:srgbClr val="FF0000"/>
                </a:solidFill>
              </a:rPr>
              <a:t>9</a:t>
            </a:r>
            <a:r>
              <a:rPr lang="en-US" baseline="30000" dirty="0" smtClean="0">
                <a:solidFill>
                  <a:srgbClr val="FF0000"/>
                </a:solidFill>
              </a:rPr>
              <a:t>TH </a:t>
            </a:r>
            <a:r>
              <a:rPr lang="en-US" dirty="0" smtClean="0">
                <a:solidFill>
                  <a:srgbClr val="FF0000"/>
                </a:solidFill>
              </a:rPr>
              <a:t>Worst In Country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Florida: 5.52 –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</a:rPr>
              <a:t>ND </a:t>
            </a:r>
            <a:r>
              <a:rPr lang="en-US" dirty="0" smtClean="0">
                <a:solidFill>
                  <a:srgbClr val="FF0000"/>
                </a:solidFill>
              </a:rPr>
              <a:t>Worst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Nevada: 5.37 –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baseline="30000" dirty="0" smtClean="0">
                <a:solidFill>
                  <a:srgbClr val="FF0000"/>
                </a:solidFill>
              </a:rPr>
              <a:t>RD </a:t>
            </a:r>
            <a:r>
              <a:rPr lang="en-US" dirty="0">
                <a:solidFill>
                  <a:srgbClr val="FF0000"/>
                </a:solidFill>
              </a:rPr>
              <a:t>Worst </a:t>
            </a:r>
          </a:p>
          <a:p>
            <a:r>
              <a:rPr lang="en-US" dirty="0"/>
              <a:t>South </a:t>
            </a:r>
            <a:r>
              <a:rPr lang="en-US" dirty="0" smtClean="0"/>
              <a:t>Dakota: 4.48 – 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baseline="30000" dirty="0" smtClean="0">
                <a:solidFill>
                  <a:srgbClr val="FF0000"/>
                </a:solidFill>
              </a:rPr>
              <a:t>TH </a:t>
            </a:r>
            <a:r>
              <a:rPr lang="en-US" dirty="0">
                <a:solidFill>
                  <a:srgbClr val="FF0000"/>
                </a:solidFill>
              </a:rPr>
              <a:t>Worst </a:t>
            </a:r>
          </a:p>
          <a:p>
            <a:r>
              <a:rPr lang="en-US" dirty="0" smtClean="0"/>
              <a:t>Texas: 4.19 – </a:t>
            </a:r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n-US" baseline="30000" dirty="0" smtClean="0">
                <a:solidFill>
                  <a:srgbClr val="FF0000"/>
                </a:solidFill>
              </a:rPr>
              <a:t>TH </a:t>
            </a:r>
            <a:r>
              <a:rPr lang="en-US" dirty="0">
                <a:solidFill>
                  <a:srgbClr val="FF0000"/>
                </a:solidFill>
              </a:rPr>
              <a:t>Worst </a:t>
            </a:r>
          </a:p>
          <a:p>
            <a:r>
              <a:rPr lang="en-US" dirty="0" smtClean="0"/>
              <a:t>Washington: 5.93 –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baseline="30000" dirty="0" smtClean="0">
                <a:solidFill>
                  <a:srgbClr val="FF0000"/>
                </a:solidFill>
              </a:rPr>
              <a:t>ST </a:t>
            </a:r>
            <a:r>
              <a:rPr lang="en-US" dirty="0">
                <a:solidFill>
                  <a:srgbClr val="FF0000"/>
                </a:solidFill>
              </a:rPr>
              <a:t>Worst </a:t>
            </a:r>
          </a:p>
          <a:p>
            <a:r>
              <a:rPr lang="en-US" dirty="0" smtClean="0"/>
              <a:t>Wyoming: 3.69 – </a:t>
            </a:r>
            <a:r>
              <a:rPr lang="en-US" dirty="0" smtClean="0">
                <a:solidFill>
                  <a:srgbClr val="FF0000"/>
                </a:solidFill>
              </a:rPr>
              <a:t>7</a:t>
            </a:r>
            <a:r>
              <a:rPr lang="en-US" baseline="30000" dirty="0" smtClean="0">
                <a:solidFill>
                  <a:srgbClr val="FF0000"/>
                </a:solidFill>
              </a:rPr>
              <a:t>TH </a:t>
            </a:r>
            <a:r>
              <a:rPr lang="en-US" dirty="0">
                <a:solidFill>
                  <a:srgbClr val="FF0000"/>
                </a:solidFill>
              </a:rPr>
              <a:t>Worst </a:t>
            </a:r>
          </a:p>
          <a:p>
            <a:r>
              <a:rPr lang="en-US" dirty="0" smtClean="0"/>
              <a:t>Tennessee: 3.75 – </a:t>
            </a:r>
            <a:r>
              <a:rPr lang="en-US" dirty="0" smtClean="0">
                <a:solidFill>
                  <a:srgbClr val="FF0000"/>
                </a:solidFill>
              </a:rPr>
              <a:t>6</a:t>
            </a:r>
            <a:r>
              <a:rPr lang="en-US" baseline="30000" dirty="0" smtClean="0">
                <a:solidFill>
                  <a:srgbClr val="FF0000"/>
                </a:solidFill>
              </a:rPr>
              <a:t>TH </a:t>
            </a:r>
            <a:r>
              <a:rPr lang="en-US" dirty="0">
                <a:solidFill>
                  <a:srgbClr val="FF0000"/>
                </a:solidFill>
              </a:rPr>
              <a:t>Worst </a:t>
            </a:r>
          </a:p>
          <a:p>
            <a:r>
              <a:rPr lang="en-US" dirty="0" smtClean="0"/>
              <a:t>New Hampshire: 3.03 – </a:t>
            </a:r>
            <a:r>
              <a:rPr lang="en-US" dirty="0" smtClean="0">
                <a:solidFill>
                  <a:srgbClr val="FF0000"/>
                </a:solidFill>
              </a:rPr>
              <a:t>8</a:t>
            </a:r>
            <a:r>
              <a:rPr lang="en-US" baseline="30000" dirty="0" smtClean="0">
                <a:solidFill>
                  <a:srgbClr val="FF0000"/>
                </a:solidFill>
              </a:rPr>
              <a:t>TH </a:t>
            </a:r>
            <a:r>
              <a:rPr lang="en-US" dirty="0">
                <a:solidFill>
                  <a:srgbClr val="FF0000"/>
                </a:solidFill>
              </a:rPr>
              <a:t>Worst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850" y="6305550"/>
            <a:ext cx="5781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Institute on Taxation and Economic Policy, 2018</a:t>
            </a:r>
          </a:p>
        </p:txBody>
      </p:sp>
    </p:spTree>
    <p:extLst>
      <p:ext uri="{BB962C8B-B14F-4D97-AF65-F5344CB8AC3E}">
        <p14:creationId xmlns:p14="http://schemas.microsoft.com/office/powerpoint/2010/main" val="1311633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6841</TotalTime>
  <Words>1029</Words>
  <Application>Microsoft Office PowerPoint</Application>
  <PresentationFormat>Widescreen</PresentationFormat>
  <Paragraphs>164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John Stafford for State Representative Major Structural Change, Not Just Incremental Reform</vt:lpstr>
      <vt:lpstr>We Need Major Structural Change; Not Just Incremental Reform </vt:lpstr>
      <vt:lpstr>Tax Reform in Washington State: Agenda</vt:lpstr>
      <vt:lpstr>Washington State: Tax Policy</vt:lpstr>
      <vt:lpstr>PowerPoint Presentation</vt:lpstr>
      <vt:lpstr>How Did This Happen?</vt:lpstr>
      <vt:lpstr>PowerPoint Presentation</vt:lpstr>
      <vt:lpstr>Taxes Paid by Type of Tax:  Four States</vt:lpstr>
      <vt:lpstr>States Without Income Tax and Capital Gains Tax</vt:lpstr>
      <vt:lpstr>PowerPoint Presentation</vt:lpstr>
      <vt:lpstr>The Business Tax is Also Regressive</vt:lpstr>
      <vt:lpstr>Comments on Taxation</vt:lpstr>
      <vt:lpstr>Tax Reform in Washington State: Agenda</vt:lpstr>
      <vt:lpstr>Options to Improve Tax Structure in Washington State</vt:lpstr>
      <vt:lpstr>Income Tax Issues</vt:lpstr>
      <vt:lpstr>Tax Reform in Washington State: Agenda</vt:lpstr>
      <vt:lpstr>Summary</vt:lpstr>
    </vt:vector>
  </TitlesOfParts>
  <Company>CONFIGMGR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 and Greet Slides</dc:title>
  <dc:creator>John Stafford</dc:creator>
  <cp:lastModifiedBy>John Stafford</cp:lastModifiedBy>
  <cp:revision>68</cp:revision>
  <dcterms:created xsi:type="dcterms:W3CDTF">2020-05-22T03:28:59Z</dcterms:created>
  <dcterms:modified xsi:type="dcterms:W3CDTF">2020-05-30T19:10:17Z</dcterms:modified>
</cp:coreProperties>
</file>