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6" r:id="rId5"/>
    <p:sldId id="275" r:id="rId6"/>
    <p:sldId id="264" r:id="rId7"/>
    <p:sldId id="267" r:id="rId8"/>
    <p:sldId id="268" r:id="rId9"/>
    <p:sldId id="269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1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75030434564282E-2"/>
          <c:y val="2.3891151241214138E-2"/>
          <c:w val="0.8627676947497056"/>
          <c:h val="0.88045268862090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BB-41E1-BB25-B22EEDDC30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BB-41E1-BB25-B22EEDDC30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BB-41E1-BB25-B22EEDDC30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9766192"/>
        <c:axId val="203487184"/>
      </c:barChart>
      <c:catAx>
        <c:axId val="2797661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3487184"/>
        <c:crosses val="autoZero"/>
        <c:auto val="1"/>
        <c:lblAlgn val="ctr"/>
        <c:lblOffset val="100"/>
        <c:noMultiLvlLbl val="0"/>
      </c:catAx>
      <c:valAx>
        <c:axId val="20348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76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 smtClean="0">
                <a:solidFill>
                  <a:srgbClr val="FF0000"/>
                </a:solidFill>
              </a:rPr>
              <a:t>Level</a:t>
            </a:r>
            <a:r>
              <a:rPr lang="en-US" sz="3200" b="1" u="sng" baseline="0" dirty="0" smtClean="0">
                <a:solidFill>
                  <a:srgbClr val="FF0000"/>
                </a:solidFill>
              </a:rPr>
              <a:t> of Taxation </a:t>
            </a:r>
          </a:p>
          <a:p>
            <a:pPr>
              <a:defRPr/>
            </a:pPr>
            <a:r>
              <a:rPr lang="en-US" sz="1800" b="1" baseline="0" dirty="0" smtClean="0">
                <a:solidFill>
                  <a:srgbClr val="FF0000"/>
                </a:solidFill>
              </a:rPr>
              <a:t>(State and Local Taxes Per $1,000 of Personal Income)</a:t>
            </a:r>
            <a:endParaRPr lang="en-US" sz="18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1601106664225744"/>
          <c:y val="6.94444444444444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202061373771632E-2"/>
          <c:y val="0.188214742182266"/>
          <c:w val="0.81232095578046459"/>
          <c:h val="0.71045388797652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FFD-47A5-8878-2A606BDA423F}"/>
              </c:ext>
            </c:extLst>
          </c:dPt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105.8</c:v>
                </c:pt>
                <c:pt idx="1">
                  <c:v>95.18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D-47A5-8878-2A606BDA423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1FFD-47A5-8878-2A606BDA423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1FFD-47A5-8878-2A606BDA42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71712"/>
        <c:axId val="535673352"/>
      </c:barChart>
      <c:catAx>
        <c:axId val="53567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3352"/>
        <c:crosses val="autoZero"/>
        <c:auto val="1"/>
        <c:lblAlgn val="ctr"/>
        <c:lblOffset val="100"/>
        <c:noMultiLvlLbl val="0"/>
      </c:catAx>
      <c:valAx>
        <c:axId val="535673352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7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b="1" u="sng" dirty="0" smtClean="0">
                <a:solidFill>
                  <a:srgbClr val="FF0000"/>
                </a:solidFill>
              </a:rPr>
              <a:t> Tax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Regressivity</a:t>
            </a:r>
            <a:endParaRPr lang="en-US" sz="3200" b="1" u="sn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800" b="1" u="none" baseline="0" dirty="0" smtClean="0">
                <a:solidFill>
                  <a:srgbClr val="FF0000"/>
                </a:solidFill>
              </a:rPr>
              <a:t>(Percent of Income Paid by Lowest 20%)</a:t>
            </a:r>
            <a:endParaRPr lang="en-US" sz="1800" b="1" u="none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B0-413E-9B89-F625A33B57EE}"/>
              </c:ext>
            </c:extLst>
          </c:dPt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11.4</c:v>
                </c:pt>
                <c:pt idx="1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B0-413E-9B89-F625A33B57E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8AB0-413E-9B89-F625A33B57E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2"/>
                <c:pt idx="0">
                  <c:v>U.S. Average</c:v>
                </c:pt>
                <c:pt idx="1">
                  <c:v>Washington State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8AB0-413E-9B89-F625A33B57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39896"/>
        <c:axId val="535644160"/>
      </c:barChart>
      <c:catAx>
        <c:axId val="53563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44160"/>
        <c:crosses val="autoZero"/>
        <c:auto val="1"/>
        <c:lblAlgn val="ctr"/>
        <c:lblOffset val="100"/>
        <c:noMultiLvlLbl val="0"/>
      </c:catAx>
      <c:valAx>
        <c:axId val="53564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563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0.15666</cdr:x>
      <cdr:y>0.02671</cdr:y>
    </cdr:from>
    <cdr:to>
      <cdr:x>0.46876</cdr:x>
      <cdr:y>0.12522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8037" y="112733"/>
          <a:ext cx="1609724" cy="4158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2-Year Original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0.38566</cdr:x>
      <cdr:y>0.37342</cdr:y>
    </cdr:from>
    <cdr:to>
      <cdr:x>0.70883</cdr:x>
      <cdr:y>0.5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89137" y="1576321"/>
          <a:ext cx="1666875" cy="53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1-Year Original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0.60142</cdr:x>
      <cdr:y>0.47637</cdr:y>
    </cdr:from>
    <cdr:to>
      <cdr:x>0.92675</cdr:x>
      <cdr:y>0.56296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01974" y="2010899"/>
          <a:ext cx="1677987" cy="3655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 smtClean="0"/>
            <a:t>1-Year Revised</a:t>
          </a:r>
          <a:endParaRPr lang="en-US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0.46053</cdr:x>
      <cdr:y>0.4089</cdr:y>
    </cdr:from>
    <cdr:to>
      <cdr:x>0.91353</cdr:x>
      <cdr:y>0.61089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45773" y="1998230"/>
          <a:ext cx="2504209" cy="987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WASHINGTON RANK: 	32/50</a:t>
          </a:r>
          <a:endParaRPr lang="en-US" sz="2000" b="1" dirty="0">
            <a:solidFill>
              <a:srgbClr val="00B05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0.41912</cdr:x>
      <cdr:y>0.43182</cdr:y>
    </cdr:from>
    <cdr:to>
      <cdr:x>0.96858</cdr:x>
      <cdr:y>0.63826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71700" y="2369127"/>
          <a:ext cx="2847109" cy="1132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WASHINGTON RANK:</a:t>
          </a:r>
        </a:p>
        <a:p xmlns:a="http://schemas.openxmlformats.org/drawingml/2006/main">
          <a:r>
            <a:rPr lang="en-US" sz="2000" b="1" dirty="0" smtClean="0">
              <a:solidFill>
                <a:srgbClr val="00B050"/>
              </a:solidFill>
            </a:rPr>
            <a:t>	50/50</a:t>
          </a:r>
          <a:endParaRPr lang="en-US" sz="2000" b="1" dirty="0">
            <a:solidFill>
              <a:srgbClr val="00B05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7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4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0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4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24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7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2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1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5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3DD3-878F-4443-B736-4CC8B08D9A81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9D435-8A6F-40D5-AE0E-F70BE1EB9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05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1122363"/>
            <a:ext cx="10915650" cy="1392237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70C0"/>
                </a:solidFill>
              </a:rPr>
              <a:t>John Stafford for State Representative</a:t>
            </a:r>
            <a:endParaRPr lang="en-US" sz="54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3225"/>
            <a:ext cx="9144000" cy="1876425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37</a:t>
            </a:r>
            <a:r>
              <a:rPr lang="en-US" sz="36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</a:rPr>
              <a:t> LD, Position One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“Major Structural Change, Not Just Incremental Reform”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Meet and Greet </a:t>
            </a:r>
            <a:r>
              <a:rPr lang="en-US" b="1" dirty="0">
                <a:solidFill>
                  <a:srgbClr val="00B050"/>
                </a:solidFill>
              </a:rPr>
              <a:t>Session</a:t>
            </a:r>
            <a:r>
              <a:rPr lang="en-US" b="1" dirty="0" smtClean="0">
                <a:solidFill>
                  <a:srgbClr val="00B050"/>
                </a:solidFill>
              </a:rPr>
              <a:t>, May 23, 2020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55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22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We Face 5 Crises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276"/>
            <a:ext cx="10515600" cy="47386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Public Health (Pandemic)</a:t>
            </a:r>
          </a:p>
          <a:p>
            <a:pPr algn="ctr"/>
            <a:r>
              <a:rPr lang="en-US" dirty="0" smtClean="0"/>
              <a:t>Economic Recession</a:t>
            </a:r>
          </a:p>
          <a:p>
            <a:pPr algn="ctr"/>
            <a:r>
              <a:rPr lang="en-US" dirty="0" smtClean="0"/>
              <a:t>Social Crisis</a:t>
            </a:r>
          </a:p>
          <a:p>
            <a:pPr algn="ctr"/>
            <a:r>
              <a:rPr lang="en-US" dirty="0" smtClean="0"/>
              <a:t>Budget Crisis in Olympia</a:t>
            </a:r>
          </a:p>
          <a:p>
            <a:pPr algn="ctr"/>
            <a:r>
              <a:rPr lang="en-US" dirty="0" smtClean="0"/>
              <a:t>Climate Crisis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Need Major Structural Change; Not Just Incremental Reform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5853684" y="39959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19225" y="4974400"/>
            <a:ext cx="939165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2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The Pending Budget Crisis in Olympia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85840"/>
          </a:xfrm>
        </p:spPr>
        <p:txBody>
          <a:bodyPr/>
          <a:lstStyle/>
          <a:p>
            <a:pPr algn="ctr"/>
            <a:r>
              <a:rPr lang="en-US" u="sng" dirty="0" smtClean="0"/>
              <a:t>State Budget</a:t>
            </a:r>
            <a:endParaRPr lang="en-US" u="sng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8410018"/>
              </p:ext>
            </p:extLst>
          </p:nvPr>
        </p:nvGraphicFramePr>
        <p:xfrm>
          <a:off x="839788" y="2167004"/>
          <a:ext cx="5157787" cy="422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85840"/>
          </a:xfrm>
        </p:spPr>
        <p:txBody>
          <a:bodyPr/>
          <a:lstStyle/>
          <a:p>
            <a:pPr algn="ctr"/>
            <a:r>
              <a:rPr lang="en-US" u="sng" dirty="0" smtClean="0"/>
              <a:t>Comments</a:t>
            </a:r>
            <a:endParaRPr lang="en-US" u="sng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6172200" y="2167003"/>
            <a:ext cx="5183188" cy="40226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$3.8 BB Pending Deficit</a:t>
            </a:r>
          </a:p>
          <a:p>
            <a:pPr lvl="1"/>
            <a:r>
              <a:rPr lang="en-US" dirty="0" smtClean="0"/>
              <a:t>14% Below Original Spending Plan</a:t>
            </a:r>
          </a:p>
          <a:p>
            <a:pPr lvl="1"/>
            <a:r>
              <a:rPr lang="en-US" dirty="0" smtClean="0"/>
              <a:t>Might Become Bigger</a:t>
            </a:r>
          </a:p>
          <a:p>
            <a:r>
              <a:rPr lang="en-US" dirty="0" smtClean="0"/>
              <a:t>Larger Than Great Recession </a:t>
            </a:r>
            <a:r>
              <a:rPr lang="en-US" dirty="0" smtClean="0"/>
              <a:t>Shortfalls</a:t>
            </a:r>
          </a:p>
          <a:p>
            <a:r>
              <a:rPr lang="en-US" dirty="0"/>
              <a:t>Reason:</a:t>
            </a:r>
          </a:p>
          <a:p>
            <a:pPr lvl="1"/>
            <a:r>
              <a:rPr lang="en-US" dirty="0"/>
              <a:t>Lower State Revenues</a:t>
            </a:r>
          </a:p>
          <a:p>
            <a:pPr lvl="1"/>
            <a:r>
              <a:rPr lang="en-US" dirty="0"/>
              <a:t>Higher State </a:t>
            </a:r>
            <a:r>
              <a:rPr lang="en-US" dirty="0" smtClean="0"/>
              <a:t>Expenses</a:t>
            </a:r>
            <a:endParaRPr lang="en-US" dirty="0" smtClean="0"/>
          </a:p>
          <a:p>
            <a:r>
              <a:rPr lang="en-US" dirty="0" smtClean="0"/>
              <a:t>Pending </a:t>
            </a:r>
            <a:r>
              <a:rPr lang="en-US" dirty="0" smtClean="0"/>
              <a:t>Delayed Special Session to Make Budget Cuts</a:t>
            </a:r>
          </a:p>
          <a:p>
            <a:pPr lvl="1"/>
            <a:r>
              <a:rPr lang="en-US" dirty="0" smtClean="0"/>
              <a:t>States Can’t Run Deficits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701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There Must Be Economic Support for Low-Income/No-Income Individuals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Examples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Extended Unemployment Benefits</a:t>
            </a:r>
          </a:p>
          <a:p>
            <a:r>
              <a:rPr lang="en-US" dirty="0" smtClean="0"/>
              <a:t>Guaranteed Income</a:t>
            </a:r>
          </a:p>
          <a:p>
            <a:r>
              <a:rPr lang="en-US" dirty="0" smtClean="0"/>
              <a:t>Rent Deferral</a:t>
            </a:r>
          </a:p>
          <a:p>
            <a:r>
              <a:rPr lang="en-US" dirty="0" smtClean="0"/>
              <a:t>Protection Against Eviction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rgbClr val="00B050"/>
                </a:solidFill>
              </a:rPr>
              <a:t>Principles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Programs Must Be Targeted to Those in Need</a:t>
            </a:r>
          </a:p>
          <a:p>
            <a:r>
              <a:rPr lang="en-US" dirty="0" smtClean="0"/>
              <a:t>No Universal Basic Income (UBI) or Universal Rent Relief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10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799" y="365125"/>
            <a:ext cx="10848975" cy="1325563"/>
          </a:xfrm>
        </p:spPr>
        <p:txBody>
          <a:bodyPr/>
          <a:lstStyle/>
          <a:p>
            <a:pPr algn="ctr"/>
            <a:r>
              <a:rPr lang="en-US" b="1" u="sng" dirty="0">
                <a:solidFill>
                  <a:srgbClr val="0070C0"/>
                </a:solidFill>
              </a:rPr>
              <a:t>T</a:t>
            </a:r>
            <a:r>
              <a:rPr lang="en-US" b="1" u="sng" dirty="0" smtClean="0">
                <a:solidFill>
                  <a:srgbClr val="0070C0"/>
                </a:solidFill>
              </a:rPr>
              <a:t>he State Must Change</a:t>
            </a:r>
            <a:br>
              <a:rPr lang="en-US" b="1" u="sng" dirty="0" smtClean="0">
                <a:solidFill>
                  <a:srgbClr val="0070C0"/>
                </a:solidFill>
              </a:rPr>
            </a:br>
            <a:r>
              <a:rPr lang="en-US" b="1" u="sng" dirty="0" smtClean="0">
                <a:solidFill>
                  <a:srgbClr val="0070C0"/>
                </a:solidFill>
              </a:rPr>
              <a:t>How it Conducts its Operations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2066925"/>
            <a:ext cx="10515600" cy="4429126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POSSIBLE EXAMPLES: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K-12 Education: Blended Model – Part Time on Site; Part Time Online</a:t>
            </a:r>
          </a:p>
          <a:p>
            <a:pPr lvl="1"/>
            <a:r>
              <a:rPr lang="en-US" dirty="0" smtClean="0"/>
              <a:t>Health Care: Move to Single Payer Health Care</a:t>
            </a:r>
          </a:p>
          <a:p>
            <a:pPr lvl="1"/>
            <a:r>
              <a:rPr lang="en-US" dirty="0" smtClean="0"/>
              <a:t>Mental Health: Accelerate Transition from Centralized to Community Model</a:t>
            </a:r>
          </a:p>
          <a:p>
            <a:pPr lvl="1"/>
            <a:r>
              <a:rPr lang="en-US" dirty="0" smtClean="0"/>
              <a:t>Jobs: Accelerate Sound Transit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4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Washington State: Tax Policy</a:t>
            </a:r>
            <a:endParaRPr lang="en-US" b="1" u="sng" dirty="0">
              <a:solidFill>
                <a:srgbClr val="0070C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44236" y="1246005"/>
          <a:ext cx="5527964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132609"/>
          <a:ext cx="5181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7035" y="6546273"/>
            <a:ext cx="1176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Washington State Office of Financial Management; Institute for Tax and Economic Policy, 2018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3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89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Comments on Taxation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890"/>
            <a:ext cx="10515600" cy="4972050"/>
          </a:xfrm>
        </p:spPr>
        <p:txBody>
          <a:bodyPr>
            <a:normAutofit/>
          </a:bodyPr>
          <a:lstStyle/>
          <a:p>
            <a:r>
              <a:rPr lang="en-US" b="1" dirty="0" smtClean="0"/>
              <a:t>Washington State’s level of taxation is low</a:t>
            </a:r>
            <a:endParaRPr lang="en-US" dirty="0" smtClean="0"/>
          </a:p>
          <a:p>
            <a:r>
              <a:rPr lang="en-US" b="1" dirty="0" smtClean="0"/>
              <a:t>Washington has the most regressive tax structure in nation</a:t>
            </a:r>
          </a:p>
          <a:p>
            <a:pPr lvl="1"/>
            <a:r>
              <a:rPr lang="en-US" dirty="0" smtClean="0"/>
              <a:t>One of 8 states without an income tax</a:t>
            </a:r>
          </a:p>
          <a:p>
            <a:pPr lvl="1"/>
            <a:r>
              <a:rPr lang="en-US" dirty="0" smtClean="0"/>
              <a:t>One of 9 states without a capital gains tax</a:t>
            </a:r>
          </a:p>
          <a:p>
            <a:r>
              <a:rPr lang="en-US" b="1" dirty="0" smtClean="0"/>
              <a:t>We are regularly evaluated as having the most unjust tax system in the nation</a:t>
            </a:r>
          </a:p>
          <a:p>
            <a:pPr lvl="1"/>
            <a:r>
              <a:rPr lang="en-US" dirty="0" smtClean="0"/>
              <a:t>Institute for Taxation and Economic Policy (ITEP)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Down Arrow 3"/>
          <p:cNvSpPr/>
          <p:nvPr/>
        </p:nvSpPr>
        <p:spPr>
          <a:xfrm>
            <a:off x="5724525" y="4533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38325" y="5512308"/>
            <a:ext cx="844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WE NEED A NEW SOURCE OF PROGRESSIVE TAXATION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Climate Change Initiatives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476374"/>
            <a:ext cx="11372849" cy="51339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Pass the Clean Fuels Act</a:t>
            </a:r>
          </a:p>
          <a:p>
            <a:pPr algn="ctr"/>
            <a:r>
              <a:rPr lang="en-US" dirty="0" smtClean="0"/>
              <a:t>Pass the HEAL Act</a:t>
            </a:r>
          </a:p>
          <a:p>
            <a:pPr algn="ctr"/>
            <a:r>
              <a:rPr lang="en-US" dirty="0" smtClean="0"/>
              <a:t>Ban the Sale of New Internal Combustion Engine Vehicles Starting in 2030</a:t>
            </a:r>
          </a:p>
          <a:p>
            <a:pPr algn="ctr"/>
            <a:r>
              <a:rPr lang="en-US" dirty="0" smtClean="0"/>
              <a:t>Institute Mandatory Climate Change Curriculum in K-12 Schools Statewide</a:t>
            </a:r>
          </a:p>
          <a:p>
            <a:pPr algn="ctr"/>
            <a:r>
              <a:rPr lang="en-US" dirty="0" smtClean="0"/>
              <a:t>Declare a Climate Emergency in Washington State</a:t>
            </a:r>
          </a:p>
          <a:p>
            <a:endParaRPr lang="en-US" dirty="0"/>
          </a:p>
          <a:p>
            <a:pPr marL="3657600" lvl="8" indent="0">
              <a:buNone/>
            </a:pPr>
            <a:endParaRPr lang="en-US" sz="2800" dirty="0" smtClean="0"/>
          </a:p>
          <a:p>
            <a:pPr marL="3657600" lvl="8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5853684" y="43052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71850" y="5393026"/>
            <a:ext cx="6048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High Impact/Low Cost Programs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38475" y="5283701"/>
            <a:ext cx="6076950" cy="8980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7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365125"/>
            <a:ext cx="11877675" cy="1730375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</a:rPr>
              <a:t>John Stafford: Priorities for 2021 Legislative Session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5499"/>
            <a:ext cx="10515600" cy="40814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Bold Structural Change; Not Just Incremental Reforms</a:t>
            </a:r>
          </a:p>
          <a:p>
            <a:r>
              <a:rPr lang="en-US" dirty="0" smtClean="0"/>
              <a:t>4 Priorities: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Protect the Poor – Programs Must Not Be Universal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Change the Way the State Conducts its Operations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New Source of Progressive Revenue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Address Climate Change – High Impact/Low Cost Programs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6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4549</TotalTime>
  <Words>424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John Stafford for State Representative</vt:lpstr>
      <vt:lpstr>We Face 5 Crises</vt:lpstr>
      <vt:lpstr>The Pending Budget Crisis in Olympia</vt:lpstr>
      <vt:lpstr>There Must Be Economic Support for Low-Income/No-Income Individuals</vt:lpstr>
      <vt:lpstr>The State Must Change How it Conducts its Operations</vt:lpstr>
      <vt:lpstr>Washington State: Tax Policy</vt:lpstr>
      <vt:lpstr>Comments on Taxation</vt:lpstr>
      <vt:lpstr>Climate Change Initiatives</vt:lpstr>
      <vt:lpstr>John Stafford: Priorities for 2021 Legislative Session</vt:lpstr>
      <vt:lpstr>PowerPoint Presentation</vt:lpstr>
    </vt:vector>
  </TitlesOfParts>
  <Company>CONFIGMGR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and Greet Slides</dc:title>
  <dc:creator>John Stafford</dc:creator>
  <cp:lastModifiedBy>John Stafford</cp:lastModifiedBy>
  <cp:revision>24</cp:revision>
  <dcterms:created xsi:type="dcterms:W3CDTF">2020-05-22T03:28:59Z</dcterms:created>
  <dcterms:modified xsi:type="dcterms:W3CDTF">2020-05-26T06:54:50Z</dcterms:modified>
</cp:coreProperties>
</file>